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4" r:id="rId1"/>
  </p:sldMasterIdLst>
  <p:notesMasterIdLst>
    <p:notesMasterId r:id="rId18"/>
  </p:notesMasterIdLst>
  <p:sldIdLst>
    <p:sldId id="256" r:id="rId2"/>
    <p:sldId id="257" r:id="rId3"/>
    <p:sldId id="266" r:id="rId4"/>
    <p:sldId id="267" r:id="rId5"/>
    <p:sldId id="259" r:id="rId6"/>
    <p:sldId id="268" r:id="rId7"/>
    <p:sldId id="277" r:id="rId8"/>
    <p:sldId id="282" r:id="rId9"/>
    <p:sldId id="285" r:id="rId10"/>
    <p:sldId id="271" r:id="rId11"/>
    <p:sldId id="272" r:id="rId12"/>
    <p:sldId id="261" r:id="rId13"/>
    <p:sldId id="264" r:id="rId14"/>
    <p:sldId id="258" r:id="rId15"/>
    <p:sldId id="273"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B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50284" autoAdjust="0"/>
  </p:normalViewPr>
  <p:slideViewPr>
    <p:cSldViewPr>
      <p:cViewPr varScale="1">
        <p:scale>
          <a:sx n="32" d="100"/>
          <a:sy n="32" d="100"/>
        </p:scale>
        <p:origin x="1580" y="20"/>
      </p:cViewPr>
      <p:guideLst>
        <p:guide orient="horz" pos="2160"/>
        <p:guide pos="2880"/>
      </p:guideLst>
    </p:cSldViewPr>
  </p:slideViewPr>
  <p:outlineViewPr>
    <p:cViewPr>
      <p:scale>
        <a:sx n="33" d="100"/>
        <a:sy n="33" d="100"/>
      </p:scale>
      <p:origin x="0" y="3706"/>
    </p:cViewPr>
  </p:outlineViewPr>
  <p:notesTextViewPr>
    <p:cViewPr>
      <p:scale>
        <a:sx n="1" d="1"/>
        <a:sy n="1" d="1"/>
      </p:scale>
      <p:origin x="0" y="0"/>
    </p:cViewPr>
  </p:notesTextViewPr>
  <p:notesViewPr>
    <p:cSldViewPr>
      <p:cViewPr varScale="1">
        <p:scale>
          <a:sx n="64" d="100"/>
          <a:sy n="64" d="100"/>
        </p:scale>
        <p:origin x="-2597"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235198-8F39-4E4B-9E57-6564E75C6B08}" type="datetimeFigureOut">
              <a:rPr lang="en-US" smtClean="0"/>
              <a:t>4/9/2016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B28977-FD61-405A-AB9E-F22B9D2D0315}" type="slidenum">
              <a:rPr lang="en-US" smtClean="0"/>
              <a:t>‹#›</a:t>
            </a:fld>
            <a:endParaRPr lang="en-US"/>
          </a:p>
        </p:txBody>
      </p:sp>
    </p:spTree>
    <p:extLst>
      <p:ext uri="{BB962C8B-B14F-4D97-AF65-F5344CB8AC3E}">
        <p14:creationId xmlns:p14="http://schemas.microsoft.com/office/powerpoint/2010/main" val="451335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Good morning,</a:t>
            </a:r>
            <a:r>
              <a:rPr lang="en-US" baseline="0" dirty="0"/>
              <a:t> my name is Ashlee Wilkins and today I will discuss a worked on a paper in conjunction with Drs. Tanya Figueroa Sylvia Hurtado and Kevin Eagan entitled The Nexus of Knowledge Production and Acquisition: Integrating Research and Teaching in STEM Classrooms</a:t>
            </a:r>
            <a:endParaRPr lang="en-US" dirty="0"/>
          </a:p>
          <a:p>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1</a:t>
            </a:fld>
            <a:endParaRPr lang="en-US"/>
          </a:p>
        </p:txBody>
      </p:sp>
    </p:spTree>
    <p:extLst>
      <p:ext uri="{BB962C8B-B14F-4D97-AF65-F5344CB8AC3E}">
        <p14:creationId xmlns:p14="http://schemas.microsoft.com/office/powerpoint/2010/main" val="1282600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 great deal of national interest has focused on not only improving STEM teaching in colleges and universities, but also creating the next generation of scientists that meet projected national needs for research excellence (PCAST, 2012).</a:t>
            </a:r>
          </a:p>
          <a:p>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Unfortunately, the prevailing thought in academia is that faculty who are highly productive scholars are not master teachers who use engaged teaching practices</a:t>
            </a:r>
          </a:p>
          <a:p>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Award-winning science professors contend that a synergy between teaching and research can be achieved wherein it is possible to increase the effectiveness of both at research universities (Anderson, et al., 2011)  </a:t>
            </a:r>
            <a:endParaRPr lang="en-US" sz="16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2</a:t>
            </a:fld>
            <a:endParaRPr lang="en-US"/>
          </a:p>
        </p:txBody>
      </p:sp>
    </p:spTree>
    <p:extLst>
      <p:ext uri="{BB962C8B-B14F-4D97-AF65-F5344CB8AC3E}">
        <p14:creationId xmlns:p14="http://schemas.microsoft.com/office/powerpoint/2010/main" val="2423611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Thus, the purpose of this paper was to empirically investigate faculty behavior in integrating discipline-based research activity into the classroom and to determine if this changes the relationship between scholarly productivity and the use of student-centered teaching practices.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Specifically, we investigated the relationships between scholarly productivity, student-centered teaching, and discipline-based research activities, controlling for select demographic characters and contextual factors. </a:t>
            </a:r>
            <a:endParaRPr lang="en-US" dirty="0"/>
          </a:p>
          <a:p>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3</a:t>
            </a:fld>
            <a:endParaRPr lang="en-US"/>
          </a:p>
        </p:txBody>
      </p:sp>
    </p:spTree>
    <p:extLst>
      <p:ext uri="{BB962C8B-B14F-4D97-AF65-F5344CB8AC3E}">
        <p14:creationId xmlns:p14="http://schemas.microsoft.com/office/powerpoint/2010/main" val="2289153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conceptual framework guiding</a:t>
            </a:r>
            <a:r>
              <a:rPr lang="en-US" sz="1200" b="0" i="0" u="none" strike="noStrike" kern="1200" baseline="0" dirty="0">
                <a:solidFill>
                  <a:schemeClr val="tx1"/>
                </a:solidFill>
                <a:effectLst/>
                <a:latin typeface="+mn-lt"/>
                <a:ea typeface="+mn-ea"/>
                <a:cs typeface="+mn-cs"/>
              </a:rPr>
              <a:t> our study is J</a:t>
            </a:r>
            <a:r>
              <a:rPr lang="en-US" sz="1200" b="0" i="0" u="none" strike="noStrike" kern="1200" dirty="0">
                <a:solidFill>
                  <a:schemeClr val="tx1"/>
                </a:solidFill>
                <a:effectLst/>
                <a:latin typeface="+mn-lt"/>
                <a:ea typeface="+mn-ea"/>
                <a:cs typeface="+mn-cs"/>
              </a:rPr>
              <a:t>ones’ (2013) Scholarship Teaching Action</a:t>
            </a:r>
            <a:r>
              <a:rPr lang="en-US" sz="1200" b="0" i="0" u="none" strike="noStrike" kern="1200" baseline="0" dirty="0">
                <a:solidFill>
                  <a:schemeClr val="tx1"/>
                </a:solidFill>
                <a:effectLst/>
                <a:latin typeface="+mn-lt"/>
                <a:ea typeface="+mn-ea"/>
                <a:cs typeface="+mn-cs"/>
              </a:rPr>
              <a:t> Research model, which</a:t>
            </a:r>
            <a:r>
              <a:rPr lang="en-US" sz="1200" b="0" i="0" u="none" strike="noStrike" kern="1200" dirty="0">
                <a:solidFill>
                  <a:schemeClr val="tx1"/>
                </a:solidFill>
                <a:effectLst/>
                <a:latin typeface="+mn-lt"/>
                <a:ea typeface="+mn-ea"/>
                <a:cs typeface="+mn-cs"/>
              </a:rPr>
              <a:t> offers a counter narrative to the dominant discourse about teaching and research by focusing on the nexus between the two. The model includes three</a:t>
            </a:r>
            <a:r>
              <a:rPr lang="en-US" sz="1200" b="0" i="0" u="none" strike="noStrike" kern="1200" baseline="0" dirty="0">
                <a:solidFill>
                  <a:schemeClr val="tx1"/>
                </a:solidFill>
                <a:effectLst/>
                <a:latin typeface="+mn-lt"/>
                <a:ea typeface="+mn-ea"/>
                <a:cs typeface="+mn-cs"/>
              </a:rPr>
              <a:t> multi-directional loops: research and teaching; scholarship and teaching; and scholarship and research. </a:t>
            </a:r>
          </a:p>
          <a:p>
            <a:endParaRPr lang="en-US" sz="1200" b="0" i="0" u="none" strike="noStrike" kern="1200" baseline="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first and third relationships highlighted above, inform how we conceptualize nexus. Specifically nexus in this study encompasses activities that teach students how to think and act like a scientists via assignments that are research-oriented.</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 Moreover, t</a:t>
            </a:r>
            <a:r>
              <a:rPr lang="en-US" sz="1200" b="0" i="0" u="none" strike="noStrike" kern="1200" dirty="0">
                <a:solidFill>
                  <a:schemeClr val="tx1"/>
                </a:solidFill>
                <a:effectLst/>
                <a:latin typeface="+mn-lt"/>
                <a:ea typeface="+mn-ea"/>
                <a:cs typeface="+mn-cs"/>
              </a:rPr>
              <a:t>his study will be among the first to test the utility of this conceptual framework, paying particular attention to how the relationship between research productivity and student-centered teaching changes, after adding the nexus as a mediating variable. </a:t>
            </a:r>
            <a:br>
              <a:rPr lang="en-US" dirty="0"/>
            </a:br>
            <a:endParaRPr lang="en-US" dirty="0"/>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Jones’ (2013) offers a counter narrative to the dominant discourse about teaching and research by instead focusing on the nexus between the two. We focus on two of these.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first interactional  relationship in the STAR framework is between research and teaching. This relationship refers to research that is integrated within the classroom setting wherein teaching is used as a tool for students to engage in authentic learning opportunities and requires that students use existing disciplinary knowledge to explore new knowledge. Student teach what they learned from their</a:t>
            </a:r>
            <a:r>
              <a:rPr lang="en-US" sz="1200" b="0" i="0" u="none" strike="noStrike" kern="1200" baseline="0" dirty="0">
                <a:solidFill>
                  <a:schemeClr val="tx1"/>
                </a:solidFill>
                <a:effectLst/>
                <a:latin typeface="+mn-lt"/>
                <a:ea typeface="+mn-ea"/>
                <a:cs typeface="+mn-cs"/>
              </a:rPr>
              <a:t> research to other students. </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third multi-directional relationship within STAR is the interaction between scholarship and in-class research activities. Here, teachers create learning opportunities that require students to apply existing knowledge learned from discipline-based scholarship to explore interdisciplinary practices. New knowledge formed from the research is published.</a:t>
            </a:r>
            <a:r>
              <a:rPr lang="en-US" sz="1200" b="0" i="0" u="none" strike="noStrike" kern="1200" baseline="0" dirty="0">
                <a:solidFill>
                  <a:schemeClr val="tx1"/>
                </a:solidFill>
                <a:effectLst/>
                <a:latin typeface="+mn-lt"/>
                <a:ea typeface="+mn-ea"/>
                <a:cs typeface="+mn-cs"/>
              </a:rPr>
              <a:t> </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first and third interactional relationships described above, inform how we conceptualize nexus. Specifically nexus in this study encompasses activities that teach students how to think and act like a scientists via assignments that are research-oriented.</a:t>
            </a:r>
          </a:p>
          <a:p>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This study will be among the first to test the utility of this conceptual framework, paying particular attention to how the relationship between research productivity and student-centered teaching changes, after adding the nexus mediating variable. </a:t>
            </a:r>
            <a:br>
              <a:rPr lang="en-US" dirty="0"/>
            </a:b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4</a:t>
            </a:fld>
            <a:endParaRPr lang="en-US"/>
          </a:p>
        </p:txBody>
      </p:sp>
    </p:spTree>
    <p:extLst>
      <p:ext uri="{BB962C8B-B14F-4D97-AF65-F5344CB8AC3E}">
        <p14:creationId xmlns:p14="http://schemas.microsoft.com/office/powerpoint/2010/main" val="389147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Our dataset was informed by the Higher Education</a:t>
            </a:r>
            <a:r>
              <a:rPr lang="en-US" sz="1800" baseline="0" dirty="0"/>
              <a:t> Research Institute’s 2013-2014 faculty survey, which captures the experiences and attitudes of faculty at colleges and universities nation wide. After the we cleaned for missing data we were left with a final sample of 4,548 tenured and tenure-track faculty across 262 institutions.</a:t>
            </a:r>
          </a:p>
          <a:p>
            <a:endParaRPr lang="en-US" sz="1800" b="0" i="0" u="none" strike="noStrike" kern="1200" baseline="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In terms of our methods, we ran descriptive statistics and tested for non-normality of the data. Second, we tested for the validity of the three latent constructs using confirmatory factor analysis in </a:t>
            </a:r>
            <a:r>
              <a:rPr lang="en-US" sz="1800" b="0" i="0" u="none" strike="noStrike" kern="1200" baseline="0" dirty="0" err="1">
                <a:solidFill>
                  <a:schemeClr val="tx1"/>
                </a:solidFill>
                <a:latin typeface="+mn-lt"/>
                <a:ea typeface="+mn-ea"/>
                <a:cs typeface="+mn-cs"/>
              </a:rPr>
              <a:t>MPlus</a:t>
            </a:r>
            <a:r>
              <a:rPr lang="en-US" sz="1800" b="0" i="0" u="none" strike="noStrike" kern="1200" baseline="0" dirty="0">
                <a:solidFill>
                  <a:schemeClr val="tx1"/>
                </a:solidFill>
                <a:latin typeface="+mn-lt"/>
                <a:ea typeface="+mn-ea"/>
                <a:cs typeface="+mn-cs"/>
              </a:rPr>
              <a:t>.  </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baseline="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Structural Equation Modeling was useful in that it provided coefficients that estimated the statistical significance and magnitude of the relationships between our these constructs. Lastly,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i</a:t>
            </a:r>
            <a:r>
              <a:rPr lang="en-US" sz="1800" dirty="0">
                <a:latin typeface="Arial" panose="020B0604020202020204" pitchFamily="34" charset="0"/>
                <a:cs typeface="Arial" panose="020B0604020202020204" pitchFamily="34" charset="0"/>
              </a:rPr>
              <a:t>nvariance testing was conducted to examine differences across institutional type. Tanya</a:t>
            </a:r>
            <a:r>
              <a:rPr lang="en-US" sz="1800" baseline="0" dirty="0">
                <a:latin typeface="Arial" panose="020B0604020202020204" pitchFamily="34" charset="0"/>
                <a:cs typeface="Arial" panose="020B0604020202020204" pitchFamily="34" charset="0"/>
              </a:rPr>
              <a:t> will now discuss the variables used, as well as our study’s findings.</a:t>
            </a:r>
            <a:endParaRPr lang="en-US" sz="1800" dirty="0">
              <a:latin typeface="Arial" panose="020B0604020202020204" pitchFamily="34" charset="0"/>
              <a:cs typeface="Arial" panose="020B0604020202020204" pitchFamily="34" charset="0"/>
            </a:endParaRPr>
          </a:p>
          <a:p>
            <a:endParaRPr lang="en-US" dirty="0"/>
          </a:p>
          <a:p>
            <a:endParaRPr lang="en-US" dirty="0"/>
          </a:p>
          <a:p>
            <a:endParaRPr lang="en-US" dirty="0"/>
          </a:p>
          <a:p>
            <a:endParaRPr lang="en-US" dirty="0"/>
          </a:p>
          <a:p>
            <a:endParaRPr lang="en-US" dirty="0"/>
          </a:p>
          <a:p>
            <a:endParaRPr lang="en-US" dirty="0"/>
          </a:p>
          <a:p>
            <a:r>
              <a:rPr lang="en-US" dirty="0"/>
              <a:t>40% full</a:t>
            </a:r>
            <a:r>
              <a:rPr lang="en-US" baseline="0" dirty="0"/>
              <a:t> professors	30% Associate	30% Assistant 	58% men</a:t>
            </a:r>
          </a:p>
          <a:p>
            <a:endParaRPr lang="en-US" baseline="0" dirty="0"/>
          </a:p>
          <a:p>
            <a:r>
              <a:rPr lang="en-US" baseline="0" dirty="0"/>
              <a:t>40% of faculty at research institutions	34% at masters comprehensive	26% at liberal arts institutions</a:t>
            </a:r>
          </a:p>
          <a:p>
            <a:endParaRPr lang="en-US" baseline="0" dirty="0"/>
          </a:p>
          <a:p>
            <a:r>
              <a:rPr lang="en-US" baseline="0" dirty="0"/>
              <a:t>We used goodness-of-fit indices to determine the adequacy of the SEM models such as the comparative fit index (CFI) and the </a:t>
            </a:r>
            <a:r>
              <a:rPr lang="en-US" baseline="0" dirty="0" err="1"/>
              <a:t>the</a:t>
            </a:r>
            <a:r>
              <a:rPr lang="en-US" baseline="0" dirty="0"/>
              <a:t> root mean square error of approximation (RMSEA)</a:t>
            </a:r>
          </a:p>
          <a:p>
            <a:endParaRPr lang="en-US" baseline="0" dirty="0"/>
          </a:p>
          <a:p>
            <a:r>
              <a:rPr lang="en-US" baseline="0" dirty="0"/>
              <a:t>Chi-square difference tests were used to determine improvement of model fit during invariance testing</a:t>
            </a:r>
          </a:p>
          <a:p>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5</a:t>
            </a:fld>
            <a:endParaRPr lang="en-US"/>
          </a:p>
        </p:txBody>
      </p:sp>
    </p:spTree>
    <p:extLst>
      <p:ext uri="{BB962C8B-B14F-4D97-AF65-F5344CB8AC3E}">
        <p14:creationId xmlns:p14="http://schemas.microsoft.com/office/powerpoint/2010/main" val="724341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Variables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Primary dependent variable.  </a:t>
            </a:r>
            <a:r>
              <a:rPr lang="en-US" sz="1200" kern="1200" dirty="0">
                <a:solidFill>
                  <a:schemeClr val="tx1"/>
                </a:solidFill>
                <a:effectLst/>
                <a:latin typeface="+mn-lt"/>
                <a:ea typeface="+mn-ea"/>
                <a:cs typeface="+mn-cs"/>
              </a:rPr>
              <a:t>The outcome variable of interest in this study is </a:t>
            </a:r>
            <a:r>
              <a:rPr lang="en-US" sz="1200" i="1" kern="1200" dirty="0">
                <a:solidFill>
                  <a:schemeClr val="tx1"/>
                </a:solidFill>
                <a:effectLst/>
                <a:latin typeface="+mn-lt"/>
                <a:ea typeface="+mn-ea"/>
                <a:cs typeface="+mn-cs"/>
              </a:rPr>
              <a:t>research-teaching nexus</a:t>
            </a:r>
            <a:r>
              <a:rPr lang="en-US" sz="1200" kern="1200" dirty="0">
                <a:solidFill>
                  <a:schemeClr val="tx1"/>
                </a:solidFill>
                <a:effectLst/>
                <a:latin typeface="+mn-lt"/>
                <a:ea typeface="+mn-ea"/>
                <a:cs typeface="+mn-cs"/>
              </a:rPr>
              <a:t>. For the purposes of this study, it is a five-item latent factor comprised of STEM faculty responses to the question, “how frequently in the courses you taught in the past year have you given at least one assignment that required students to...” The five items included in this factor include: “engage deeply with a significant challenge or question within your discipline,”  “use research methods from your discipline in field or applied settings” Participants could choose one of three response options for each item:  “not at all,” “occasionally,” or “frequently.”  </a:t>
            </a:r>
            <a:r>
              <a:rPr lang="en-US" sz="1200" b="1" kern="1200" dirty="0">
                <a:solidFill>
                  <a:schemeClr val="tx1"/>
                </a:solidFill>
                <a:effectLst/>
                <a:latin typeface="+mn-lt"/>
                <a:ea typeface="+mn-ea"/>
                <a:cs typeface="+mn-cs"/>
              </a:rPr>
              <a:t>A higher score on research-teaching nexus therefore indicated that the faculty member more frequently used research discipline-based assignments as a teaching tool in their classes. </a:t>
            </a:r>
          </a:p>
          <a:p>
            <a:endParaRPr lang="en-US" sz="1200" b="1"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Endogenous variables</a:t>
            </a:r>
            <a:r>
              <a:rPr lang="en-US" sz="1200" b="1" i="1" u="none" strike="noStrike" kern="1200" baseline="0" dirty="0">
                <a:solidFill>
                  <a:schemeClr val="tx1"/>
                </a:solidFill>
                <a:latin typeface="+mn-lt"/>
                <a:ea typeface="+mn-ea"/>
                <a:cs typeface="+mn-cs"/>
              </a:rPr>
              <a:t>. </a:t>
            </a:r>
            <a:r>
              <a:rPr lang="en-US" sz="1200" kern="1200" dirty="0">
                <a:solidFill>
                  <a:schemeClr val="tx1"/>
                </a:solidFill>
                <a:effectLst/>
                <a:latin typeface="+mn-lt"/>
                <a:ea typeface="+mn-ea"/>
                <a:cs typeface="+mn-cs"/>
              </a:rPr>
              <a:t>There were two additional hypothesized latent constructs: </a:t>
            </a:r>
            <a:r>
              <a:rPr lang="en-US" sz="1200" i="1" kern="1200" dirty="0">
                <a:solidFill>
                  <a:schemeClr val="tx1"/>
                </a:solidFill>
                <a:effectLst/>
                <a:latin typeface="+mn-lt"/>
                <a:ea typeface="+mn-ea"/>
                <a:cs typeface="+mn-cs"/>
              </a:rPr>
              <a:t>scholarly productivity </a:t>
            </a:r>
            <a:r>
              <a:rPr lang="en-US" sz="1200" kern="1200" dirty="0">
                <a:solidFill>
                  <a:schemeClr val="tx1"/>
                </a:solidFill>
                <a:effectLst/>
                <a:latin typeface="+mn-lt"/>
                <a:ea typeface="+mn-ea"/>
                <a:cs typeface="+mn-cs"/>
              </a:rPr>
              <a:t>and the other being a measure of </a:t>
            </a:r>
            <a:r>
              <a:rPr lang="en-US" sz="1200" i="1" kern="1200" dirty="0">
                <a:solidFill>
                  <a:schemeClr val="tx1"/>
                </a:solidFill>
                <a:effectLst/>
                <a:latin typeface="+mn-lt"/>
                <a:ea typeface="+mn-ea"/>
                <a:cs typeface="+mn-cs"/>
              </a:rPr>
              <a:t>student-centered pedagogy</a:t>
            </a:r>
            <a:r>
              <a:rPr lang="en-US" sz="1200" kern="1200" dirty="0">
                <a:solidFill>
                  <a:schemeClr val="tx1"/>
                </a:solidFill>
                <a:effectLst/>
                <a:latin typeface="+mn-lt"/>
                <a:ea typeface="+mn-ea"/>
                <a:cs typeface="+mn-cs"/>
              </a:rPr>
              <a:t>.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Scholarly productivity</a:t>
            </a:r>
            <a:r>
              <a:rPr lang="en-US" sz="1200" kern="1200" dirty="0">
                <a:solidFill>
                  <a:schemeClr val="tx1"/>
                </a:solidFill>
                <a:effectLst/>
                <a:latin typeface="+mn-lt"/>
                <a:ea typeface="+mn-ea"/>
                <a:cs typeface="+mn-cs"/>
              </a:rPr>
              <a:t> is indicated by three items. </a:t>
            </a:r>
            <a:r>
              <a:rPr lang="en-US" sz="1200" b="1" kern="1200" dirty="0">
                <a:solidFill>
                  <a:schemeClr val="tx1"/>
                </a:solidFill>
                <a:effectLst/>
                <a:latin typeface="+mn-lt"/>
                <a:ea typeface="+mn-ea"/>
                <a:cs typeface="+mn-cs"/>
              </a:rPr>
              <a:t>A higher score on </a:t>
            </a:r>
            <a:r>
              <a:rPr lang="en-US" sz="1200" b="1" i="1" kern="1200" dirty="0">
                <a:solidFill>
                  <a:schemeClr val="tx1"/>
                </a:solidFill>
                <a:effectLst/>
                <a:latin typeface="+mn-lt"/>
                <a:ea typeface="+mn-ea"/>
                <a:cs typeface="+mn-cs"/>
              </a:rPr>
              <a:t>scholarly productivity </a:t>
            </a:r>
            <a:r>
              <a:rPr lang="en-US" sz="1200" b="1" kern="1200" dirty="0">
                <a:solidFill>
                  <a:schemeClr val="tx1"/>
                </a:solidFill>
                <a:effectLst/>
                <a:latin typeface="+mn-lt"/>
                <a:ea typeface="+mn-ea"/>
                <a:cs typeface="+mn-cs"/>
              </a:rPr>
              <a:t>therefore indicated that the faculty member was more productive in terms of research outputs.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examining the extent to which faculty utilized </a:t>
            </a:r>
            <a:r>
              <a:rPr lang="en-US" sz="1200" i="1" kern="1200" dirty="0">
                <a:solidFill>
                  <a:schemeClr val="tx1"/>
                </a:solidFill>
                <a:effectLst/>
                <a:latin typeface="+mn-lt"/>
                <a:ea typeface="+mn-ea"/>
                <a:cs typeface="+mn-cs"/>
              </a:rPr>
              <a:t>student-centered pedagogical practices </a:t>
            </a:r>
            <a:r>
              <a:rPr lang="en-US" sz="1200" kern="1200" dirty="0">
                <a:solidFill>
                  <a:schemeClr val="tx1"/>
                </a:solidFill>
                <a:effectLst/>
                <a:latin typeface="+mn-lt"/>
                <a:ea typeface="+mn-ea"/>
                <a:cs typeface="+mn-cs"/>
              </a:rPr>
              <a:t>within their classrooms, faculty indicated the proportion of courses they taught that they used each of the following practices: class discussions; cooperative learning (small groups); real-life problems</a:t>
            </a:r>
            <a:r>
              <a:rPr lang="en-US" sz="1200" kern="1200" baseline="0" dirty="0">
                <a:solidFill>
                  <a:schemeClr val="tx1"/>
                </a:solidFill>
                <a:effectLst/>
                <a:latin typeface="+mn-lt"/>
                <a:ea typeface="+mn-ea"/>
                <a:cs typeface="+mn-cs"/>
              </a:rPr>
              <a:t> etc. </a:t>
            </a:r>
            <a:r>
              <a:rPr lang="en-US" sz="1200" kern="1200" dirty="0">
                <a:solidFill>
                  <a:schemeClr val="tx1"/>
                </a:solidFill>
                <a:effectLst/>
                <a:latin typeface="+mn-lt"/>
                <a:ea typeface="+mn-ea"/>
                <a:cs typeface="+mn-cs"/>
              </a:rPr>
              <a:t>Faculty had the option of selecting “none,” “some,” “most,” or “all” as responses to each item.  </a:t>
            </a:r>
            <a:r>
              <a:rPr lang="en-US" sz="1200" b="1" kern="1200" dirty="0">
                <a:solidFill>
                  <a:schemeClr val="tx1"/>
                </a:solidFill>
                <a:effectLst/>
                <a:latin typeface="+mn-lt"/>
                <a:ea typeface="+mn-ea"/>
                <a:cs typeface="+mn-cs"/>
              </a:rPr>
              <a:t>Thus a higher score on </a:t>
            </a:r>
            <a:r>
              <a:rPr lang="en-US" sz="1200" b="1" i="1" kern="1200" dirty="0">
                <a:solidFill>
                  <a:schemeClr val="tx1"/>
                </a:solidFill>
                <a:effectLst/>
                <a:latin typeface="+mn-lt"/>
                <a:ea typeface="+mn-ea"/>
                <a:cs typeface="+mn-cs"/>
              </a:rPr>
              <a:t>student-centered pedagogy</a:t>
            </a:r>
            <a:r>
              <a:rPr lang="en-US" sz="1200" b="1" kern="1200" dirty="0">
                <a:solidFill>
                  <a:schemeClr val="tx1"/>
                </a:solidFill>
                <a:effectLst/>
                <a:latin typeface="+mn-lt"/>
                <a:ea typeface="+mn-ea"/>
                <a:cs typeface="+mn-cs"/>
              </a:rPr>
              <a:t> therefore indicated that the faculty member used these instructional methods in a greater number of their classes.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Exogenous variables. </a:t>
            </a:r>
            <a:r>
              <a:rPr lang="en-US" sz="1200" b="0" i="0" u="none" strike="noStrike" kern="1200" baseline="0" dirty="0">
                <a:solidFill>
                  <a:schemeClr val="tx1"/>
                </a:solidFill>
                <a:latin typeface="+mn-lt"/>
                <a:ea typeface="+mn-ea"/>
                <a:cs typeface="+mn-cs"/>
              </a:rPr>
              <a:t>T</a:t>
            </a:r>
            <a:r>
              <a:rPr lang="en-US" sz="1200" kern="1200" dirty="0">
                <a:solidFill>
                  <a:schemeClr val="tx1"/>
                </a:solidFill>
                <a:effectLst/>
                <a:latin typeface="+mn-lt"/>
                <a:ea typeface="+mn-ea"/>
                <a:cs typeface="+mn-cs"/>
              </a:rPr>
              <a:t>he remaining three variables are related to demographic and situational influences that likely matter in the frequency with which a faculty member uses research-based assignments as a teaching tool in their classes (i.e. </a:t>
            </a:r>
            <a:r>
              <a:rPr lang="en-US" sz="1200" i="1" kern="1200" dirty="0">
                <a:solidFill>
                  <a:schemeClr val="tx1"/>
                </a:solidFill>
                <a:effectLst/>
                <a:latin typeface="+mn-lt"/>
                <a:ea typeface="+mn-ea"/>
                <a:cs typeface="+mn-cs"/>
              </a:rPr>
              <a:t>research-teaching nexus</a:t>
            </a:r>
            <a:r>
              <a:rPr lang="en-US" sz="1200" kern="1200" dirty="0">
                <a:solidFill>
                  <a:schemeClr val="tx1"/>
                </a:solidFill>
                <a:effectLst/>
                <a:latin typeface="+mn-lt"/>
                <a:ea typeface="+mn-ea"/>
                <a:cs typeface="+mn-cs"/>
              </a:rPr>
              <a:t>): sex; faculty rank; and the number of courses the faculty member taught during the term he or she took the survey</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6</a:t>
            </a:fld>
            <a:endParaRPr lang="en-US"/>
          </a:p>
        </p:txBody>
      </p:sp>
    </p:spTree>
    <p:extLst>
      <p:ext uri="{BB962C8B-B14F-4D97-AF65-F5344CB8AC3E}">
        <p14:creationId xmlns:p14="http://schemas.microsoft.com/office/powerpoint/2010/main" val="1711066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Considering</a:t>
            </a:r>
            <a:r>
              <a:rPr lang="en-US" baseline="0" dirty="0"/>
              <a:t> nothing else, the covariance value between the two latent constructs was negative : The more publications faculty completed in the last two years, the fewer number of course they used student-centered teaching practices.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7</a:t>
            </a:fld>
            <a:endParaRPr lang="en-US"/>
          </a:p>
        </p:txBody>
      </p:sp>
    </p:spTree>
    <p:extLst>
      <p:ext uri="{BB962C8B-B14F-4D97-AF65-F5344CB8AC3E}">
        <p14:creationId xmlns:p14="http://schemas.microsoft.com/office/powerpoint/2010/main" val="76855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 Rank (Higher number indicating more junior faculty</a:t>
            </a:r>
          </a:p>
          <a:p>
            <a:r>
              <a:rPr lang="en-US" dirty="0"/>
              <a:t>Sex (Higher number indicated women)</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addition of controls – sex, faculty rank, and number of courses taught at the time the survey was taken – changed the covariance value between the two latent construct from negative ( β = -.098) to positive  (β =.036, SE=.020, p = 0.071), but the positive estimate was </a:t>
            </a:r>
            <a:r>
              <a:rPr lang="en-US" sz="1200" i="1"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significant.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Controlling for sex, faculty rank, and number of courses taught at the time the survey was taken, the number of publications faculty members have has no effect on the likelihood that faculty use student-centered teaching practices in their classes and vice versa.</a:t>
            </a: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8</a:t>
            </a:fld>
            <a:endParaRPr lang="en-US"/>
          </a:p>
        </p:txBody>
      </p:sp>
    </p:spTree>
    <p:extLst>
      <p:ext uri="{BB962C8B-B14F-4D97-AF65-F5344CB8AC3E}">
        <p14:creationId xmlns:p14="http://schemas.microsoft.com/office/powerpoint/2010/main" val="768557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 Rank (Higher number indicating more junior faculty)</a:t>
            </a:r>
          </a:p>
          <a:p>
            <a:r>
              <a:rPr lang="en-US" dirty="0"/>
              <a:t>	</a:t>
            </a:r>
            <a:r>
              <a:rPr lang="en-US" sz="1200" kern="1200" dirty="0">
                <a:solidFill>
                  <a:schemeClr val="tx1"/>
                </a:solidFill>
                <a:effectLst/>
                <a:latin typeface="+mn-lt"/>
                <a:ea typeface="+mn-ea"/>
                <a:cs typeface="+mn-cs"/>
              </a:rPr>
              <a:t> Junior faculty (i.e. assistant professors) use </a:t>
            </a:r>
            <a:r>
              <a:rPr lang="en-US" sz="1200" i="1" kern="1200" dirty="0">
                <a:solidFill>
                  <a:schemeClr val="tx1"/>
                </a:solidFill>
                <a:effectLst/>
                <a:latin typeface="+mn-lt"/>
                <a:ea typeface="+mn-ea"/>
                <a:cs typeface="+mn-cs"/>
              </a:rPr>
              <a:t>research-teaching nexus</a:t>
            </a:r>
            <a:r>
              <a:rPr lang="en-US" sz="1200" kern="1200" dirty="0">
                <a:solidFill>
                  <a:schemeClr val="tx1"/>
                </a:solidFill>
                <a:effectLst/>
                <a:latin typeface="+mn-lt"/>
                <a:ea typeface="+mn-ea"/>
                <a:cs typeface="+mn-cs"/>
              </a:rPr>
              <a:t> practices as much as senior </a:t>
            </a:r>
          </a:p>
          <a:p>
            <a:r>
              <a:rPr lang="en-US" sz="1200" kern="1200" dirty="0">
                <a:solidFill>
                  <a:schemeClr val="tx1"/>
                </a:solidFill>
                <a:effectLst/>
                <a:latin typeface="+mn-lt"/>
                <a:ea typeface="+mn-ea"/>
                <a:cs typeface="+mn-cs"/>
              </a:rPr>
              <a:t>	faculty (i.e. associate professors and full professors).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More junior faculty (assistant</a:t>
            </a:r>
            <a:r>
              <a:rPr lang="en-US" sz="1200" kern="1200" baseline="0" dirty="0">
                <a:solidFill>
                  <a:schemeClr val="tx1"/>
                </a:solidFill>
                <a:effectLst/>
                <a:latin typeface="+mn-lt"/>
                <a:ea typeface="+mn-ea"/>
                <a:cs typeface="+mn-cs"/>
              </a:rPr>
              <a:t> professors) </a:t>
            </a:r>
            <a:r>
              <a:rPr lang="en-US" sz="1200" kern="1200" dirty="0">
                <a:solidFill>
                  <a:schemeClr val="tx1"/>
                </a:solidFill>
                <a:effectLst/>
                <a:latin typeface="+mn-lt"/>
                <a:ea typeface="+mn-ea"/>
                <a:cs typeface="+mn-cs"/>
              </a:rPr>
              <a:t>have a higher propensity of adopting Student-		Centered</a:t>
            </a:r>
            <a:r>
              <a:rPr lang="en-US" sz="1200" kern="1200" baseline="0" dirty="0">
                <a:solidFill>
                  <a:schemeClr val="tx1"/>
                </a:solidFill>
                <a:effectLst/>
                <a:latin typeface="+mn-lt"/>
                <a:ea typeface="+mn-ea"/>
                <a:cs typeface="+mn-cs"/>
              </a:rPr>
              <a:t> Pedagogy than senior faculty (associate &amp; full)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Tenured</a:t>
            </a:r>
            <a:r>
              <a:rPr lang="en-US" sz="1200" kern="1200" baseline="0" dirty="0">
                <a:solidFill>
                  <a:schemeClr val="tx1"/>
                </a:solidFill>
                <a:effectLst/>
                <a:latin typeface="+mn-lt"/>
                <a:ea typeface="+mn-ea"/>
                <a:cs typeface="+mn-cs"/>
              </a:rPr>
              <a:t> faculty are more productive when it comes to scholarly research than junior faculty. </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r>
              <a:rPr lang="en-US" dirty="0"/>
              <a:t>Sex (Higher number indicated)</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Both </a:t>
            </a:r>
            <a:r>
              <a:rPr lang="en-US" sz="1200" i="1" kern="1200" dirty="0">
                <a:solidFill>
                  <a:schemeClr val="tx1"/>
                </a:solidFill>
                <a:effectLst/>
                <a:latin typeface="+mn-lt"/>
                <a:ea typeface="+mn-ea"/>
                <a:cs typeface="+mn-cs"/>
              </a:rPr>
              <a:t>scholarly productivity</a:t>
            </a:r>
            <a:r>
              <a:rPr lang="en-US" sz="1200" kern="1200" dirty="0">
                <a:solidFill>
                  <a:schemeClr val="tx1"/>
                </a:solidFill>
                <a:effectLst/>
                <a:latin typeface="+mn-lt"/>
                <a:ea typeface="+mn-ea"/>
                <a:cs typeface="+mn-cs"/>
              </a:rPr>
              <a:t> (β = 0.163, S.E. =0.017, p =.000 ) and </a:t>
            </a:r>
            <a:r>
              <a:rPr lang="en-US" sz="1200" i="1" kern="1200" dirty="0">
                <a:solidFill>
                  <a:schemeClr val="tx1"/>
                </a:solidFill>
                <a:effectLst/>
                <a:latin typeface="+mn-lt"/>
                <a:ea typeface="+mn-ea"/>
                <a:cs typeface="+mn-cs"/>
              </a:rPr>
              <a:t>student-centered pedagogy</a:t>
            </a:r>
            <a:r>
              <a:rPr lang="en-US" sz="1200" kern="1200" dirty="0">
                <a:solidFill>
                  <a:schemeClr val="tx1"/>
                </a:solidFill>
                <a:effectLst/>
                <a:latin typeface="+mn-lt"/>
                <a:ea typeface="+mn-ea"/>
                <a:cs typeface="+mn-cs"/>
              </a:rPr>
              <a:t> (β = 0.754, S.E.= 0.013, p =.000 ) were significant positive predictors of faculty’s subsequent use of </a:t>
            </a:r>
            <a:r>
              <a:rPr lang="en-US" sz="1200" i="1" kern="1200" dirty="0">
                <a:solidFill>
                  <a:schemeClr val="tx1"/>
                </a:solidFill>
                <a:effectLst/>
                <a:latin typeface="+mn-lt"/>
                <a:ea typeface="+mn-ea"/>
                <a:cs typeface="+mn-cs"/>
              </a:rPr>
              <a:t>research-teaching nexus </a:t>
            </a:r>
            <a:r>
              <a:rPr lang="en-US" sz="1200" kern="1200" dirty="0">
                <a:solidFill>
                  <a:schemeClr val="tx1"/>
                </a:solidFill>
                <a:effectLst/>
                <a:latin typeface="+mn-lt"/>
                <a:ea typeface="+mn-ea"/>
                <a:cs typeface="+mn-cs"/>
              </a:rPr>
              <a:t>practices </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class assignments.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a:t>
            </a:r>
            <a:r>
              <a:rPr lang="en-US" sz="1200" kern="1200" baseline="0" dirty="0">
                <a:solidFill>
                  <a:schemeClr val="tx1"/>
                </a:solidFill>
                <a:effectLst/>
                <a:latin typeface="+mn-lt"/>
                <a:ea typeface="+mn-ea"/>
                <a:cs typeface="+mn-cs"/>
              </a:rPr>
              <a:t> the introduction of research-teaching </a:t>
            </a:r>
            <a:r>
              <a:rPr lang="en-US" sz="1200" i="1" kern="1200" baseline="0" dirty="0">
                <a:solidFill>
                  <a:schemeClr val="tx1"/>
                </a:solidFill>
                <a:effectLst/>
                <a:latin typeface="+mn-lt"/>
                <a:ea typeface="+mn-ea"/>
                <a:cs typeface="+mn-cs"/>
              </a:rPr>
              <a:t>NEXUS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there is now a significant positive relationship between </a:t>
            </a:r>
            <a:r>
              <a:rPr lang="en-US" sz="1200" i="1" kern="1200" dirty="0">
                <a:solidFill>
                  <a:schemeClr val="tx1"/>
                </a:solidFill>
                <a:effectLst/>
                <a:latin typeface="+mn-lt"/>
                <a:ea typeface="+mn-ea"/>
                <a:cs typeface="+mn-cs"/>
              </a:rPr>
              <a:t>scholarly productivity </a:t>
            </a:r>
            <a:r>
              <a:rPr lang="en-US" sz="1200" kern="1200" dirty="0">
                <a:solidFill>
                  <a:schemeClr val="tx1"/>
                </a:solidFill>
                <a:effectLst/>
                <a:latin typeface="+mn-lt"/>
                <a:ea typeface="+mn-ea"/>
                <a:cs typeface="+mn-cs"/>
              </a:rPr>
              <a:t>and the utilization of </a:t>
            </a:r>
            <a:r>
              <a:rPr lang="en-US" sz="1200" i="1" kern="1200" dirty="0">
                <a:solidFill>
                  <a:schemeClr val="tx1"/>
                </a:solidFill>
                <a:effectLst/>
                <a:latin typeface="+mn-lt"/>
                <a:ea typeface="+mn-ea"/>
                <a:cs typeface="+mn-cs"/>
              </a:rPr>
              <a:t>student-centered pedagogy.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results lend some empirical support to the STAR theory under certain conditions, and help understand previous results on faculty productivity and teaching practices. </a:t>
            </a:r>
          </a:p>
          <a:p>
            <a:r>
              <a:rPr lang="en-US" dirty="0"/>
              <a:t>women)</a:t>
            </a:r>
          </a:p>
        </p:txBody>
      </p:sp>
      <p:sp>
        <p:nvSpPr>
          <p:cNvPr id="4" name="Slide Number Placeholder 3"/>
          <p:cNvSpPr>
            <a:spLocks noGrp="1"/>
          </p:cNvSpPr>
          <p:nvPr>
            <p:ph type="sldNum" sz="quarter" idx="10"/>
          </p:nvPr>
        </p:nvSpPr>
        <p:spPr/>
        <p:txBody>
          <a:bodyPr/>
          <a:lstStyle/>
          <a:p>
            <a:fld id="{04B28977-FD61-405A-AB9E-F22B9D2D0315}" type="slidenum">
              <a:rPr lang="en-US" smtClean="0"/>
              <a:t>9</a:t>
            </a:fld>
            <a:endParaRPr lang="en-US"/>
          </a:p>
        </p:txBody>
      </p:sp>
    </p:spTree>
    <p:extLst>
      <p:ext uri="{BB962C8B-B14F-4D97-AF65-F5344CB8AC3E}">
        <p14:creationId xmlns:p14="http://schemas.microsoft.com/office/powerpoint/2010/main" val="768557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10</a:t>
            </a:fld>
            <a:endParaRPr lang="en-US"/>
          </a:p>
        </p:txBody>
      </p:sp>
    </p:spTree>
    <p:extLst>
      <p:ext uri="{BB962C8B-B14F-4D97-AF65-F5344CB8AC3E}">
        <p14:creationId xmlns:p14="http://schemas.microsoft.com/office/powerpoint/2010/main" val="2988476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goals of this study is to determine whether the relationship between </a:t>
            </a:r>
            <a:r>
              <a:rPr lang="en-US" sz="1200" i="1" kern="1200" dirty="0">
                <a:solidFill>
                  <a:schemeClr val="tx1"/>
                </a:solidFill>
                <a:effectLst/>
                <a:latin typeface="+mn-lt"/>
                <a:ea typeface="+mn-ea"/>
                <a:cs typeface="+mn-cs"/>
              </a:rPr>
              <a:t>scholarly productivity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student-centered teaching</a:t>
            </a:r>
            <a:r>
              <a:rPr lang="en-US" sz="1200" kern="1200" dirty="0">
                <a:solidFill>
                  <a:schemeClr val="tx1"/>
                </a:solidFill>
                <a:effectLst/>
                <a:latin typeface="+mn-lt"/>
                <a:ea typeface="+mn-ea"/>
                <a:cs typeface="+mn-cs"/>
              </a:rPr>
              <a:t> varies across institutional type. To determine this, we conducted invariance testing using a series of nested models; </a:t>
            </a:r>
          </a:p>
          <a:p>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The baseline SEM model for research institutions was exactly the same as the SEM model derived using the entire sample.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Notably, the baseline model for liberal arts had a cross-loading item as did the baseline model for master’s comprehensive institutions.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indicates that the original hypothesized model fit the faculty behaviors in a research university context, and slight differences in practices could be identified in other institution types.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searching for invariance</a:t>
            </a:r>
            <a:r>
              <a:rPr lang="en-US" sz="1200" kern="1200" baseline="0" dirty="0">
                <a:solidFill>
                  <a:schemeClr val="tx1"/>
                </a:solidFill>
                <a:effectLst/>
                <a:latin typeface="+mn-lt"/>
                <a:ea typeface="+mn-ea"/>
                <a:cs typeface="+mn-cs"/>
              </a:rPr>
              <a:t> of the measurement parameters (i.e. the factor loadings and residual </a:t>
            </a:r>
            <a:r>
              <a:rPr lang="en-US" sz="1200" kern="1200" baseline="0" dirty="0" err="1">
                <a:solidFill>
                  <a:schemeClr val="tx1"/>
                </a:solidFill>
                <a:effectLst/>
                <a:latin typeface="+mn-lt"/>
                <a:ea typeface="+mn-ea"/>
                <a:cs typeface="+mn-cs"/>
              </a:rPr>
              <a:t>covariances</a:t>
            </a:r>
            <a:r>
              <a:rPr lang="en-US" sz="1200" kern="1200" baseline="0" dirty="0">
                <a:solidFill>
                  <a:schemeClr val="tx1"/>
                </a:solidFill>
                <a:effectLst/>
                <a:latin typeface="+mn-lt"/>
                <a:ea typeface="+mn-ea"/>
                <a:cs typeface="+mn-cs"/>
              </a:rPr>
              <a:t>), we then moved to testing for the equivalence of structural parameters (i.e. the relationships between our 3 latent factors) so that we could </a:t>
            </a:r>
            <a:r>
              <a:rPr lang="en-US" sz="1200" kern="1200" dirty="0">
                <a:solidFill>
                  <a:schemeClr val="tx1"/>
                </a:solidFill>
                <a:effectLst/>
                <a:latin typeface="+mn-lt"/>
                <a:ea typeface="+mn-ea"/>
                <a:cs typeface="+mn-cs"/>
              </a:rPr>
              <a:t>determine whether the relationship between </a:t>
            </a:r>
            <a:r>
              <a:rPr lang="en-US" sz="1200" i="1" kern="1200" dirty="0">
                <a:solidFill>
                  <a:schemeClr val="tx1"/>
                </a:solidFill>
                <a:effectLst/>
                <a:latin typeface="+mn-lt"/>
                <a:ea typeface="+mn-ea"/>
                <a:cs typeface="+mn-cs"/>
              </a:rPr>
              <a:t>scholarly productivity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student-centered teaching</a:t>
            </a:r>
            <a:r>
              <a:rPr lang="en-US" sz="1200" kern="1200" dirty="0">
                <a:solidFill>
                  <a:schemeClr val="tx1"/>
                </a:solidFill>
                <a:effectLst/>
                <a:latin typeface="+mn-lt"/>
                <a:ea typeface="+mn-ea"/>
                <a:cs typeface="+mn-cs"/>
              </a:rPr>
              <a:t> varies across institutional type.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We </a:t>
            </a:r>
            <a:r>
              <a:rPr lang="en-US" sz="1200" kern="1200" dirty="0">
                <a:solidFill>
                  <a:schemeClr val="tx1"/>
                </a:solidFill>
                <a:effectLst/>
                <a:latin typeface="+mn-lt"/>
                <a:ea typeface="+mn-ea"/>
                <a:cs typeface="+mn-cs"/>
              </a:rPr>
              <a:t>used the equation offered by Paternoster and colleagues (1998) for the equality of unstandardized estimates across independent samples with unequal sample sizes. </a:t>
            </a:r>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11</a:t>
            </a:fld>
            <a:endParaRPr lang="en-US"/>
          </a:p>
        </p:txBody>
      </p:sp>
    </p:spTree>
    <p:extLst>
      <p:ext uri="{BB962C8B-B14F-4D97-AF65-F5344CB8AC3E}">
        <p14:creationId xmlns:p14="http://schemas.microsoft.com/office/powerpoint/2010/main" val="3253037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Many faculty reported having no knowledge of any research-based instructional strategies and o</a:t>
            </a:r>
            <a:r>
              <a:rPr lang="en-US" sz="1200" b="0" i="0" u="none" strike="noStrike" kern="1200" baseline="0" dirty="0">
                <a:solidFill>
                  <a:schemeClr val="tx1"/>
                </a:solidFill>
                <a:effectLst/>
                <a:latin typeface="+mn-lt"/>
                <a:ea typeface="+mn-ea"/>
                <a:cs typeface="+mn-cs"/>
              </a:rPr>
              <a:t>thers </a:t>
            </a:r>
            <a:r>
              <a:rPr lang="en-US" sz="1200" b="0" i="0" u="none" strike="noStrike" kern="1200" dirty="0">
                <a:solidFill>
                  <a:schemeClr val="tx1"/>
                </a:solidFill>
                <a:effectLst/>
                <a:latin typeface="+mn-lt"/>
                <a:ea typeface="+mn-ea"/>
                <a:cs typeface="+mn-cs"/>
              </a:rPr>
              <a:t>stop using  research-based instructional strategies after a period of initially trying them out. Clearly additional efforts must be made to support faculty in their implementation of inquiry-based research activities, so that faculty are aware of the essential features of these instructional methods, have realistic expectations of student learning gains, and become knowledgeable of the core issues (including potential problems) related to using these practices.   </a:t>
            </a:r>
            <a:br>
              <a:rPr lang="en-US" dirty="0"/>
            </a:br>
            <a:endParaRPr lang="en-US" dirty="0"/>
          </a:p>
          <a:p>
            <a:pPr rtl="0"/>
            <a:r>
              <a:rPr lang="en-US" sz="1200" b="0" i="0" u="none" strike="noStrike" kern="1200" dirty="0">
                <a:solidFill>
                  <a:schemeClr val="tx1"/>
                </a:solidFill>
                <a:effectLst/>
                <a:latin typeface="+mn-lt"/>
                <a:ea typeface="+mn-ea"/>
                <a:cs typeface="+mn-cs"/>
              </a:rPr>
              <a:t>Institutions should therefore try to provide faculty teaching large course loads with more graduate teaching assistants and/or undergraduate learning assistants to help with the facilitation of class activities, the grading of assignments, and office hours, so that faculty have more time to engage in research and publishing. Fortunately, teaching more classes did not seem to get in the way of using student-centered pedagogy or infusing research into the teaching.  </a:t>
            </a:r>
          </a:p>
          <a:p>
            <a:pPr rtl="0"/>
            <a:endParaRPr lang="en-US" b="0" dirty="0">
              <a:effectLst/>
            </a:endParaRPr>
          </a:p>
          <a:p>
            <a:pPr rtl="0"/>
            <a:r>
              <a:rPr lang="en-US" sz="1200" b="0" i="0" u="none" strike="noStrike" kern="1200" dirty="0">
                <a:solidFill>
                  <a:schemeClr val="tx1"/>
                </a:solidFill>
                <a:effectLst/>
                <a:latin typeface="+mn-lt"/>
                <a:ea typeface="+mn-ea"/>
                <a:cs typeface="+mn-cs"/>
              </a:rPr>
              <a:t>This study unfortunately does not reveal much about the individuals who excel at being both great teachers </a:t>
            </a:r>
            <a:r>
              <a:rPr lang="en-US" sz="1200" b="0" i="1" u="none" strike="noStrike" kern="1200" dirty="0">
                <a:solidFill>
                  <a:schemeClr val="tx1"/>
                </a:solidFill>
                <a:effectLst/>
                <a:latin typeface="+mn-lt"/>
                <a:ea typeface="+mn-ea"/>
                <a:cs typeface="+mn-cs"/>
              </a:rPr>
              <a:t>and </a:t>
            </a:r>
            <a:r>
              <a:rPr lang="en-US" sz="1200" b="0" i="0" u="none" strike="noStrike" kern="1200" dirty="0">
                <a:solidFill>
                  <a:schemeClr val="tx1"/>
                </a:solidFill>
                <a:effectLst/>
                <a:latin typeface="+mn-lt"/>
                <a:ea typeface="+mn-ea"/>
                <a:cs typeface="+mn-cs"/>
              </a:rPr>
              <a:t>great researchers, nor do we offer any description about the conditions across campus contexts that allowed for these outcomes to occur. A good place to start filling this gap in the knowledge base would be to collect qualitative information about those individuals and  institutions that are already exhibiting signs of synergy between engaged teaching, research, and scholarly productivity. Are there any unique incentives that drive research-based inquiry in the classroom?  Do these institutions have structures in place that support faculty (especially junior faculty) in balancing their numerous responsibilities? This research is especially important given that faculty will always be expected to teach even though research is regarded with utmost importance in promotion and tenure considerations.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Further, seeing as science scholars passionately purport that a synergy between teaching and research is possible (Anderson, et al., 2011), perhaps having more survey data about the institutional and departmental environment in which faculty teach, and controlling for more of these factors in a SEM model will strengthen the positive relationship between scholarly productivity and effective teaching practice. Longitudinal data would also help establish which factors can be treated as true mediating variables in the model, and would better be able to test the validity of specified causal linkages among variables of interest.</a:t>
            </a:r>
          </a:p>
          <a:p>
            <a:pPr rtl="0"/>
            <a:endParaRPr lang="en-US" sz="1200" b="0" i="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conclusion, if colleges are to produce the next generation of scientists, a far greater focus must be placed on improving STEM teaching in colleges and universities so that students can successfully complete their intended STEM degrees, join the workforce, and advance research agendas that meet projected national needs. </a:t>
            </a:r>
            <a:r>
              <a:rPr lang="en-US" sz="1200" b="1" kern="1200" dirty="0">
                <a:solidFill>
                  <a:schemeClr val="tx1"/>
                </a:solidFill>
                <a:effectLst/>
                <a:latin typeface="+mn-lt"/>
                <a:ea typeface="+mn-ea"/>
                <a:cs typeface="+mn-cs"/>
              </a:rPr>
              <a:t>To improve teaching, academia must move away from the conception that faculty must choose between being productive researchers or master teachers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Chetty</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Lubben</a:t>
            </a:r>
            <a:r>
              <a:rPr lang="en-US" sz="1200" kern="1200" dirty="0">
                <a:solidFill>
                  <a:schemeClr val="tx1"/>
                </a:solidFill>
                <a:effectLst/>
                <a:latin typeface="+mn-lt"/>
                <a:ea typeface="+mn-ea"/>
                <a:cs typeface="+mn-cs"/>
              </a:rPr>
              <a:t>, 2009). Indeed the faculty role is a multifaceted one, and with the proper supports, faculty do not have to sacrifice stellar performance in one area to boost performance in another.  In addition, </a:t>
            </a:r>
            <a:r>
              <a:rPr lang="en-US" sz="1200" b="1" kern="1200" dirty="0">
                <a:solidFill>
                  <a:schemeClr val="tx1"/>
                </a:solidFill>
                <a:effectLst/>
                <a:latin typeface="+mn-lt"/>
                <a:ea typeface="+mn-ea"/>
                <a:cs typeface="+mn-cs"/>
              </a:rPr>
              <a:t>research inherently has a dual role in the academic enterprise: it is both a tool that enhances the learning environment and also is an integral piece of the educational process itself</a:t>
            </a:r>
            <a:r>
              <a:rPr lang="en-US" sz="1200" kern="1200" dirty="0">
                <a:solidFill>
                  <a:schemeClr val="tx1"/>
                </a:solidFill>
                <a:effectLst/>
                <a:latin typeface="+mn-lt"/>
                <a:ea typeface="+mn-ea"/>
                <a:cs typeface="+mn-cs"/>
              </a:rPr>
              <a:t> (Simons &amp; </a:t>
            </a:r>
            <a:r>
              <a:rPr lang="en-US" sz="1200" kern="1200" dirty="0" err="1">
                <a:solidFill>
                  <a:schemeClr val="tx1"/>
                </a:solidFill>
                <a:effectLst/>
                <a:latin typeface="+mn-lt"/>
                <a:ea typeface="+mn-ea"/>
                <a:cs typeface="+mn-cs"/>
              </a:rPr>
              <a:t>Elen</a:t>
            </a:r>
            <a:r>
              <a:rPr lang="en-US" sz="1200" kern="1200" dirty="0">
                <a:solidFill>
                  <a:schemeClr val="tx1"/>
                </a:solidFill>
                <a:effectLst/>
                <a:latin typeface="+mn-lt"/>
                <a:ea typeface="+mn-ea"/>
                <a:cs typeface="+mn-cs"/>
              </a:rPr>
              <a:t>, 2007).  In this way the relationship between teaching and research ought to more appropriately be conceptualized as </a:t>
            </a:r>
            <a:r>
              <a:rPr lang="en-US" sz="1200" b="1" kern="1200" dirty="0">
                <a:solidFill>
                  <a:schemeClr val="tx1"/>
                </a:solidFill>
                <a:effectLst/>
                <a:latin typeface="+mn-lt"/>
                <a:ea typeface="+mn-ea"/>
                <a:cs typeface="+mn-cs"/>
              </a:rPr>
              <a:t>being fluid and bi-directional and necessary to help students ask new questions to advance research. </a:t>
            </a:r>
            <a:r>
              <a:rPr lang="en-US" sz="1200" kern="1200" dirty="0">
                <a:solidFill>
                  <a:schemeClr val="tx1"/>
                </a:solidFill>
                <a:effectLst/>
                <a:latin typeface="+mn-lt"/>
                <a:ea typeface="+mn-ea"/>
                <a:cs typeface="+mn-cs"/>
              </a:rPr>
              <a:t>A fluid relationships is necessary because 21st century problems require that students not only have acquired the requisite knowledge relating to their domain of study, but also that students possess metacognitive skills whereby they know how to find, assess, and apply information (Biggs, 2003).  In this way graduates of STEM programs become knowledge creators and critically contribute to solving rapidly changing national and global problems.</a:t>
            </a:r>
          </a:p>
          <a:p>
            <a:br>
              <a:rPr lang="en-US" dirty="0"/>
            </a:b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B28977-FD61-405A-AB9E-F22B9D2D0315}" type="slidenum">
              <a:rPr lang="en-US" smtClean="0"/>
              <a:t>12</a:t>
            </a:fld>
            <a:endParaRPr lang="en-US"/>
          </a:p>
        </p:txBody>
      </p:sp>
    </p:spTree>
    <p:extLst>
      <p:ext uri="{BB962C8B-B14F-4D97-AF65-F5344CB8AC3E}">
        <p14:creationId xmlns:p14="http://schemas.microsoft.com/office/powerpoint/2010/main" val="1536643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46201-0EF8-4F8D-9D6A-12C422B67D51}" type="slidenum">
              <a:rPr lang="en-US" smtClean="0"/>
              <a:pPr/>
              <a:t>13</a:t>
            </a:fld>
            <a:endParaRPr lang="en-US"/>
          </a:p>
        </p:txBody>
      </p:sp>
    </p:spTree>
    <p:extLst>
      <p:ext uri="{BB962C8B-B14F-4D97-AF65-F5344CB8AC3E}">
        <p14:creationId xmlns:p14="http://schemas.microsoft.com/office/powerpoint/2010/main" val="116581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Academia’s reward structure places a great emphasis on research publications, which essentially perpetuates the long-standing dichotomy between research and teaching</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Concerned that this dichotomy is damaging to faculty work-life balance and student learning, scholars have extensively investigated the relationship between research and teaching, which yields mixed findings. Though some research studies suggest a negative relationship (Cage, 1991; Massy &amp; </a:t>
            </a:r>
            <a:r>
              <a:rPr lang="en-US" sz="1200" b="0" i="0" u="none" strike="noStrike" kern="1200" dirty="0" err="1">
                <a:solidFill>
                  <a:schemeClr val="tx1"/>
                </a:solidFill>
                <a:effectLst/>
                <a:latin typeface="+mn-lt"/>
                <a:ea typeface="+mn-ea"/>
                <a:cs typeface="+mn-cs"/>
              </a:rPr>
              <a:t>Zemsky</a:t>
            </a:r>
            <a:r>
              <a:rPr lang="en-US" sz="1200" b="0" i="0" u="none" strike="noStrike" kern="1200" dirty="0">
                <a:solidFill>
                  <a:schemeClr val="tx1"/>
                </a:solidFill>
                <a:effectLst/>
                <a:latin typeface="+mn-lt"/>
                <a:ea typeface="+mn-ea"/>
                <a:cs typeface="+mn-cs"/>
              </a:rPr>
              <a:t>, 1994), others have indicated a positive one (Bowen &amp; Schuster, 1986)</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More optimistically, at the conclusion of their meta analysis of previous research, Hattie and Marsh (1996) stated that there may well be a happy “marriage between teaching and research” and “the aim is to increase the circumstances in which teaching and research have occasion to meet, and to provide rewards not only for better teaching or for better research but for demonstrations of the integration of teaching and research” (p.533-534).</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Furthermore, there are a number of studies that demonstrate the impact research-based approaches to activity within the classroom have on student outcomes. </a:t>
            </a:r>
            <a:r>
              <a:rPr lang="en-US" sz="1200" b="1" i="0" u="none" strike="noStrike" kern="1200" dirty="0">
                <a:solidFill>
                  <a:schemeClr val="tx1"/>
                </a:solidFill>
                <a:effectLst/>
                <a:latin typeface="+mn-lt"/>
                <a:ea typeface="+mn-ea"/>
                <a:cs typeface="+mn-cs"/>
              </a:rPr>
              <a:t>Benefits include  improved grades, greater student engagement in the course, and better long-term retention of information </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Horta</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Dautel</a:t>
            </a:r>
            <a:r>
              <a:rPr lang="en-US" sz="1200" b="0" i="0" u="none" strike="noStrike" kern="1200" dirty="0">
                <a:solidFill>
                  <a:schemeClr val="tx1"/>
                </a:solidFill>
                <a:effectLst/>
                <a:latin typeface="+mn-lt"/>
                <a:ea typeface="+mn-ea"/>
                <a:cs typeface="+mn-cs"/>
              </a:rPr>
              <a:t>, &amp; </a:t>
            </a:r>
            <a:r>
              <a:rPr lang="en-US" sz="1200" b="0" i="0" u="none" strike="noStrike" kern="1200" dirty="0" err="1">
                <a:solidFill>
                  <a:schemeClr val="tx1"/>
                </a:solidFill>
                <a:effectLst/>
                <a:latin typeface="+mn-lt"/>
                <a:ea typeface="+mn-ea"/>
                <a:cs typeface="+mn-cs"/>
              </a:rPr>
              <a:t>Veloso</a:t>
            </a:r>
            <a:r>
              <a:rPr lang="en-US" sz="1200" b="0" i="0" u="none" strike="noStrike" kern="1200" dirty="0">
                <a:solidFill>
                  <a:schemeClr val="tx1"/>
                </a:solidFill>
                <a:effectLst/>
                <a:latin typeface="+mn-lt"/>
                <a:ea typeface="+mn-ea"/>
                <a:cs typeface="+mn-cs"/>
              </a:rPr>
              <a:t>, 2012). Inquiry-based teaching is not just beneficial to students, but also proves to be more effective in terms of teaching students than traditional instruction which is heavily reliant on lecture, as revealed in a controlled study that compared the two methods of instruction in a science laboratory and then assessed student performance within those classes (Lord &amp;  </a:t>
            </a:r>
            <a:r>
              <a:rPr lang="en-US" sz="1200" b="0" i="0" u="none" strike="noStrike" kern="1200" dirty="0" err="1">
                <a:solidFill>
                  <a:schemeClr val="tx1"/>
                </a:solidFill>
                <a:effectLst/>
                <a:latin typeface="+mn-lt"/>
                <a:ea typeface="+mn-ea"/>
                <a:cs typeface="+mn-cs"/>
              </a:rPr>
              <a:t>Orkwiszewski</a:t>
            </a:r>
            <a:r>
              <a:rPr lang="en-US" sz="1200" b="0" i="0" u="none" strike="noStrike" kern="1200" dirty="0">
                <a:solidFill>
                  <a:schemeClr val="tx1"/>
                </a:solidFill>
                <a:effectLst/>
                <a:latin typeface="+mn-lt"/>
                <a:ea typeface="+mn-ea"/>
                <a:cs typeface="+mn-cs"/>
              </a:rPr>
              <a:t>, 2006).</a:t>
            </a:r>
          </a:p>
        </p:txBody>
      </p:sp>
      <p:sp>
        <p:nvSpPr>
          <p:cNvPr id="4" name="Slide Number Placeholder 3"/>
          <p:cNvSpPr>
            <a:spLocks noGrp="1"/>
          </p:cNvSpPr>
          <p:nvPr>
            <p:ph type="sldNum" sz="quarter" idx="10"/>
          </p:nvPr>
        </p:nvSpPr>
        <p:spPr/>
        <p:txBody>
          <a:bodyPr/>
          <a:lstStyle/>
          <a:p>
            <a:fld id="{04B28977-FD61-405A-AB9E-F22B9D2D0315}" type="slidenum">
              <a:rPr lang="en-US" smtClean="0"/>
              <a:t>14</a:t>
            </a:fld>
            <a:endParaRPr lang="en-US"/>
          </a:p>
        </p:txBody>
      </p:sp>
    </p:spTree>
    <p:extLst>
      <p:ext uri="{BB962C8B-B14F-4D97-AF65-F5344CB8AC3E}">
        <p14:creationId xmlns:p14="http://schemas.microsoft.com/office/powerpoint/2010/main" val="26822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831058-451A-4139-88AB-AC34BA31F213}" type="datetimeFigureOut">
              <a:rPr lang="en-US" smtClean="0"/>
              <a:t>4/9/2016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DC1B80-D067-4558-B4E2-D7C825045E3D}"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31058-451A-4139-88AB-AC34BA31F213}" type="datetimeFigureOut">
              <a:rPr lang="en-US" smtClean="0"/>
              <a:t>4/9/2016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831058-451A-4139-88AB-AC34BA31F213}" type="datetimeFigureOut">
              <a:rPr lang="en-US" smtClean="0"/>
              <a:t>4/9/2016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DC1B80-D067-4558-B4E2-D7C825045E3D}"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831058-451A-4139-88AB-AC34BA31F213}" type="datetimeFigureOut">
              <a:rPr lang="en-US" smtClean="0"/>
              <a:t>4/9/2016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831058-451A-4139-88AB-AC34BA31F213}" type="datetimeFigureOut">
              <a:rPr lang="en-US" smtClean="0"/>
              <a:t>4/9/2016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DC1B80-D067-4558-B4E2-D7C825045E3D}"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831058-451A-4139-88AB-AC34BA31F213}" type="datetimeFigureOut">
              <a:rPr lang="en-US" smtClean="0"/>
              <a:t>4/9/2016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31058-451A-4139-88AB-AC34BA31F213}" type="datetimeFigureOut">
              <a:rPr lang="en-US" smtClean="0"/>
              <a:t>4/9/2016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31058-451A-4139-88AB-AC34BA31F213}" type="datetimeFigureOut">
              <a:rPr lang="en-US" smtClean="0"/>
              <a:t>4/9/2016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DC1B80-D067-4558-B4E2-D7C825045E3D}"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31058-451A-4139-88AB-AC34BA31F213}" type="datetimeFigureOut">
              <a:rPr lang="en-US" smtClean="0"/>
              <a:t>4/9/2016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31058-451A-4139-88AB-AC34BA31F213}" type="datetimeFigureOut">
              <a:rPr lang="en-US" smtClean="0"/>
              <a:t>4/9/2016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831058-451A-4139-88AB-AC34BA31F213}" type="datetimeFigureOut">
              <a:rPr lang="en-US" smtClean="0"/>
              <a:t>4/9/2016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DC1B80-D067-4558-B4E2-D7C825045E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C831058-451A-4139-88AB-AC34BA31F213}" type="datetimeFigureOut">
              <a:rPr lang="en-US" smtClean="0"/>
              <a:t>4/9/2016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2BDC1B80-D067-4558-B4E2-D7C825045E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828800"/>
            <a:ext cx="8229600" cy="1147155"/>
          </a:xfrm>
        </p:spPr>
        <p:txBody>
          <a:bodyPr>
            <a:noAutofit/>
          </a:bodyPr>
          <a:lstStyle/>
          <a:p>
            <a:pPr algn="ctr"/>
            <a:r>
              <a:rPr lang="en-US" sz="2800" b="1" dirty="0">
                <a:latin typeface="Arial" panose="020B0604020202020204" pitchFamily="34" charset="0"/>
                <a:cs typeface="Arial" panose="020B0604020202020204" pitchFamily="34" charset="0"/>
              </a:rPr>
              <a:t>The Nexus of Knowledge Production and Acquisition: Integrating Research and Teaching in STEM Classrooms</a:t>
            </a:r>
            <a:br>
              <a:rPr lang="en-US" sz="2800" b="1" dirty="0">
                <a:effectLst/>
              </a:rPr>
            </a:br>
            <a:endParaRPr lang="en-US" sz="2800" dirty="0"/>
          </a:p>
        </p:txBody>
      </p:sp>
      <p:sp>
        <p:nvSpPr>
          <p:cNvPr id="3" name="Subtitle 2"/>
          <p:cNvSpPr>
            <a:spLocks noGrp="1"/>
          </p:cNvSpPr>
          <p:nvPr>
            <p:ph type="subTitle" idx="1"/>
          </p:nvPr>
        </p:nvSpPr>
        <p:spPr>
          <a:xfrm>
            <a:off x="1409700" y="3505200"/>
            <a:ext cx="6400800" cy="1752600"/>
          </a:xfrm>
        </p:spPr>
        <p:txBody>
          <a:bodyPr>
            <a:normAutofit/>
          </a:bodyPr>
          <a:lstStyle/>
          <a:p>
            <a:pPr algn="ctr"/>
            <a:r>
              <a:rPr lang="en-US" sz="1800" b="1" dirty="0">
                <a:latin typeface="Arial" panose="020B0604020202020204" pitchFamily="34" charset="0"/>
                <a:cs typeface="Arial" panose="020B0604020202020204" pitchFamily="34" charset="0"/>
              </a:rPr>
              <a:t>American Educational Research Association (AERA)</a:t>
            </a:r>
            <a:endParaRPr lang="en-US" sz="1800" b="1" dirty="0">
              <a:effectLst/>
              <a:latin typeface="Arial" panose="020B0604020202020204" pitchFamily="34" charset="0"/>
              <a:cs typeface="Arial" panose="020B0604020202020204" pitchFamily="34" charset="0"/>
            </a:endParaRPr>
          </a:p>
          <a:p>
            <a:pPr algn="ctr"/>
            <a:r>
              <a:rPr lang="en-US" sz="1800" b="1" dirty="0">
                <a:latin typeface="Arial" panose="020B0604020202020204" pitchFamily="34" charset="0"/>
                <a:cs typeface="Arial" panose="020B0604020202020204" pitchFamily="34" charset="0"/>
              </a:rPr>
              <a:t>Washington, D.C.</a:t>
            </a:r>
            <a:endParaRPr lang="en-US" sz="1800" b="1" dirty="0">
              <a:effectLst/>
              <a:latin typeface="Arial" panose="020B0604020202020204" pitchFamily="34" charset="0"/>
              <a:cs typeface="Arial" panose="020B0604020202020204" pitchFamily="34" charset="0"/>
            </a:endParaRPr>
          </a:p>
          <a:p>
            <a:pPr algn="ctr"/>
            <a:r>
              <a:rPr lang="en-US" sz="1800" b="1" dirty="0">
                <a:latin typeface="Arial" panose="020B0604020202020204" pitchFamily="34" charset="0"/>
                <a:cs typeface="Arial" panose="020B0604020202020204" pitchFamily="34" charset="0"/>
              </a:rPr>
              <a:t>April 2016</a:t>
            </a:r>
            <a:endParaRPr lang="en-US" sz="1800" dirty="0">
              <a:latin typeface="Arial" panose="020B0604020202020204" pitchFamily="34" charset="0"/>
              <a:cs typeface="Arial" panose="020B0604020202020204" pitchFamily="34" charset="0"/>
            </a:endParaRPr>
          </a:p>
        </p:txBody>
      </p:sp>
      <p:sp>
        <p:nvSpPr>
          <p:cNvPr id="4" name="TextBox 3"/>
          <p:cNvSpPr txBox="1"/>
          <p:nvPr/>
        </p:nvSpPr>
        <p:spPr>
          <a:xfrm>
            <a:off x="381000" y="5638800"/>
            <a:ext cx="8458200"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Tanya Figueroa, Ashlee Wilkins, Sylvia Hurtado, M. Kevin Eagan</a:t>
            </a:r>
            <a:endParaRPr lang="en-US" b="1" dirty="0">
              <a:effectLst/>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University of California, Los Angeles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6279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Introduction</a:t>
            </a:r>
          </a:p>
        </p:txBody>
      </p:sp>
      <p:sp>
        <p:nvSpPr>
          <p:cNvPr id="3" name="Content Placeholder 2"/>
          <p:cNvSpPr>
            <a:spLocks noGrp="1"/>
          </p:cNvSpPr>
          <p:nvPr>
            <p:ph idx="1"/>
          </p:nvPr>
        </p:nvSpPr>
        <p:spPr/>
        <p:txBody>
          <a:bodyPr>
            <a:normAutofit/>
          </a:bodyPr>
          <a:lstStyle/>
          <a:p>
            <a:r>
              <a:rPr lang="en-US" sz="2800" dirty="0">
                <a:latin typeface="Arial" panose="020B0604020202020204" pitchFamily="34" charset="0"/>
                <a:cs typeface="Arial" panose="020B0604020202020204" pitchFamily="34" charset="0"/>
              </a:rPr>
              <a:t>Focus on creating the next generation of scientists that can drive research excellence</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Prevailing thought in academia is that master teachers cannot also be productive researchers</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However, award-winning science professors contest that  a synergy can be achieved between teaching and research</a:t>
            </a:r>
          </a:p>
        </p:txBody>
      </p:sp>
    </p:spTree>
    <p:extLst>
      <p:ext uri="{BB962C8B-B14F-4D97-AF65-F5344CB8AC3E}">
        <p14:creationId xmlns:p14="http://schemas.microsoft.com/office/powerpoint/2010/main" val="192512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Purpose</a:t>
            </a:r>
          </a:p>
        </p:txBody>
      </p:sp>
      <p:sp>
        <p:nvSpPr>
          <p:cNvPr id="3" name="Content Placeholder 2"/>
          <p:cNvSpPr>
            <a:spLocks noGrp="1"/>
          </p:cNvSpPr>
          <p:nvPr>
            <p:ph idx="1"/>
          </p:nvPr>
        </p:nvSpPr>
        <p:spPr>
          <a:xfrm>
            <a:off x="457200" y="1828800"/>
            <a:ext cx="8229600" cy="4648200"/>
          </a:xfrm>
        </p:spPr>
        <p:txBody>
          <a:bodyPr>
            <a:noAutofit/>
          </a:bodyPr>
          <a:lstStyle/>
          <a:p>
            <a:pPr marL="0" indent="0">
              <a:buNone/>
            </a:pPr>
            <a:r>
              <a:rPr lang="en-US" sz="2800" b="1" dirty="0">
                <a:latin typeface="Arial" panose="020B0604020202020204" pitchFamily="34" charset="0"/>
                <a:cs typeface="Arial" panose="020B0604020202020204" pitchFamily="34" charset="0"/>
              </a:rPr>
              <a:t>RQs</a:t>
            </a:r>
            <a:r>
              <a:rPr lang="en-US" sz="28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Does </a:t>
            </a:r>
            <a:r>
              <a:rPr lang="en-US" sz="2400" i="1" dirty="0">
                <a:latin typeface="Arial" panose="020B0604020202020204" pitchFamily="34" charset="0"/>
                <a:cs typeface="Arial" panose="020B0604020202020204" pitchFamily="34" charset="0"/>
              </a:rPr>
              <a:t>researching-teaching nexus </a:t>
            </a:r>
            <a:r>
              <a:rPr lang="en-US" sz="2400" dirty="0">
                <a:latin typeface="Arial" panose="020B0604020202020204" pitchFamily="34" charset="0"/>
                <a:cs typeface="Arial" panose="020B0604020202020204" pitchFamily="34" charset="0"/>
              </a:rPr>
              <a:t>in the classroom change the relationship between scholarly research productivity and the use of student-centered teaching practices?</a:t>
            </a:r>
          </a:p>
          <a:p>
            <a:pPr marL="0" indent="0">
              <a:buNone/>
            </a:pPr>
            <a:endParaRPr lang="en-US" sz="24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Does the model representing the relationship between scholarly productivity and student-centered pedagogy change across institutions of different types </a:t>
            </a:r>
            <a:r>
              <a:rPr lang="en-US" sz="1800" dirty="0">
                <a:latin typeface="Arial" panose="020B0604020202020204" pitchFamily="34" charset="0"/>
                <a:cs typeface="Arial" panose="020B0604020202020204" pitchFamily="34" charset="0"/>
              </a:rPr>
              <a:t>(i.e. liberal arts institutions, master’s comprehensive institutions, and research institutions)</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23303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657600"/>
            <a:ext cx="4071937" cy="30670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pPr algn="ctr"/>
            <a:r>
              <a:rPr lang="en-US" sz="3600" b="1" dirty="0">
                <a:latin typeface="Arial" panose="020B0604020202020204" pitchFamily="34" charset="0"/>
                <a:cs typeface="Arial" panose="020B0604020202020204" pitchFamily="34" charset="0"/>
              </a:rPr>
              <a:t>Jones (2013): Scholarship Teaching Action Research (STAR)</a:t>
            </a: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The STAR framework identifies three possible relationships that Jones posits are multi-directional and mutually supportive</a:t>
            </a:r>
          </a:p>
          <a:p>
            <a:r>
              <a:rPr lang="en-US" dirty="0">
                <a:latin typeface="Arial" panose="020B0604020202020204" pitchFamily="34" charset="0"/>
                <a:cs typeface="Arial" panose="020B0604020202020204" pitchFamily="34" charset="0"/>
              </a:rPr>
              <a:t>The multi-directional loops include:</a:t>
            </a:r>
          </a:p>
          <a:p>
            <a:pPr marL="1314450" lvl="2" indent="-457200">
              <a:buFont typeface="+mj-lt"/>
              <a:buAutoNum type="arabicPeriod"/>
            </a:pPr>
            <a:r>
              <a:rPr lang="en-US" sz="2400" dirty="0">
                <a:latin typeface="Arial" panose="020B0604020202020204" pitchFamily="34" charset="0"/>
                <a:cs typeface="Arial" panose="020B0604020202020204" pitchFamily="34" charset="0"/>
              </a:rPr>
              <a:t>Research and Teaching</a:t>
            </a:r>
          </a:p>
          <a:p>
            <a:pPr marL="1314450" lvl="2" indent="-457200">
              <a:buFont typeface="+mj-lt"/>
              <a:buAutoNum type="arabicPeriod"/>
            </a:pPr>
            <a:r>
              <a:rPr lang="en-US" sz="2400" dirty="0">
                <a:latin typeface="Arial" panose="020B0604020202020204" pitchFamily="34" charset="0"/>
                <a:cs typeface="Arial" panose="020B0604020202020204" pitchFamily="34" charset="0"/>
              </a:rPr>
              <a:t>Scholarship and Teaching</a:t>
            </a:r>
          </a:p>
          <a:p>
            <a:pPr marL="1314450" lvl="2" indent="-457200">
              <a:buFont typeface="+mj-lt"/>
              <a:buAutoNum type="arabicPeriod"/>
            </a:pPr>
            <a:r>
              <a:rPr lang="en-US" sz="2400" dirty="0">
                <a:latin typeface="Arial" panose="020B0604020202020204" pitchFamily="34" charset="0"/>
                <a:cs typeface="Arial" panose="020B0604020202020204" pitchFamily="34" charset="0"/>
              </a:rPr>
              <a:t> Scholarship and Research</a:t>
            </a:r>
            <a:endParaRPr lang="en-US" sz="2400" b="0" dirty="0">
              <a:effectLst/>
              <a:latin typeface="Arial" panose="020B0604020202020204" pitchFamily="34" charset="0"/>
              <a:cs typeface="Arial" panose="020B0604020202020204" pitchFamily="34" charset="0"/>
            </a:endParaRPr>
          </a:p>
          <a:p>
            <a:pPr marL="0" indent="0">
              <a:buNone/>
            </a:pPr>
            <a:br>
              <a:rPr lang="en-US" dirty="0"/>
            </a:br>
            <a:endParaRPr lang="en-US" dirty="0"/>
          </a:p>
        </p:txBody>
      </p:sp>
      <p:sp>
        <p:nvSpPr>
          <p:cNvPr id="7" name="Striped Right Arrow 6"/>
          <p:cNvSpPr/>
          <p:nvPr/>
        </p:nvSpPr>
        <p:spPr>
          <a:xfrm>
            <a:off x="720436" y="3200400"/>
            <a:ext cx="609600" cy="45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riped Right Arrow 8"/>
          <p:cNvSpPr/>
          <p:nvPr/>
        </p:nvSpPr>
        <p:spPr>
          <a:xfrm>
            <a:off x="685800" y="4045527"/>
            <a:ext cx="609600" cy="45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807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Methods</a:t>
            </a:r>
          </a:p>
        </p:txBody>
      </p:sp>
      <p:sp>
        <p:nvSpPr>
          <p:cNvPr id="3" name="Content Placeholder 2"/>
          <p:cNvSpPr>
            <a:spLocks noGrp="1"/>
          </p:cNvSpPr>
          <p:nvPr>
            <p:ph idx="1"/>
          </p:nvPr>
        </p:nvSpPr>
        <p:spPr/>
        <p:txBody>
          <a:bodyPr>
            <a:normAutofit fontScale="55000" lnSpcReduction="20000"/>
          </a:bodyPr>
          <a:lstStyle/>
          <a:p>
            <a:pPr>
              <a:spcAft>
                <a:spcPts val="600"/>
              </a:spcAft>
              <a:buSzPct val="100000"/>
            </a:pPr>
            <a:r>
              <a:rPr lang="en-US" sz="5100" dirty="0">
                <a:latin typeface="Arial" panose="020B0604020202020204" pitchFamily="34" charset="0"/>
                <a:cs typeface="Arial" panose="020B0604020202020204" pitchFamily="34" charset="0"/>
              </a:rPr>
              <a:t>Data source and sample:</a:t>
            </a:r>
          </a:p>
          <a:p>
            <a:pPr lvl="1">
              <a:spcAft>
                <a:spcPts val="600"/>
              </a:spcAft>
              <a:buSzPct val="100000"/>
            </a:pPr>
            <a:r>
              <a:rPr lang="en-US" sz="3400" dirty="0">
                <a:latin typeface="Arial" panose="020B0604020202020204" pitchFamily="34" charset="0"/>
                <a:cs typeface="Arial" panose="020B0604020202020204" pitchFamily="34" charset="0"/>
              </a:rPr>
              <a:t>Higher Education Research Institute’s (HERI) 2013-2014 Faculty Survey</a:t>
            </a:r>
          </a:p>
          <a:p>
            <a:pPr lvl="1">
              <a:spcAft>
                <a:spcPts val="600"/>
              </a:spcAft>
              <a:buSzPct val="100000"/>
            </a:pPr>
            <a:r>
              <a:rPr lang="en-US" sz="3400" dirty="0">
                <a:latin typeface="Arial" panose="020B0604020202020204" pitchFamily="34" charset="0"/>
                <a:cs typeface="Arial" panose="020B0604020202020204" pitchFamily="34" charset="0"/>
              </a:rPr>
              <a:t>4,548 STEM faculty across 262 institutions</a:t>
            </a:r>
          </a:p>
          <a:p>
            <a:pPr>
              <a:spcAft>
                <a:spcPts val="600"/>
              </a:spcAft>
            </a:pPr>
            <a:r>
              <a:rPr lang="en-US" sz="5100" dirty="0">
                <a:latin typeface="Arial" panose="020B0604020202020204" pitchFamily="34" charset="0"/>
                <a:cs typeface="Arial" panose="020B0604020202020204" pitchFamily="34" charset="0"/>
              </a:rPr>
              <a:t>Methods:</a:t>
            </a:r>
          </a:p>
          <a:p>
            <a:pPr lvl="1">
              <a:spcAft>
                <a:spcPts val="600"/>
              </a:spcAft>
            </a:pPr>
            <a:r>
              <a:rPr lang="en-US" sz="3800" dirty="0">
                <a:latin typeface="Arial" panose="020B0604020202020204" pitchFamily="34" charset="0"/>
                <a:cs typeface="Arial" panose="020B0604020202020204" pitchFamily="34" charset="0"/>
              </a:rPr>
              <a:t>Descriptive statistics – Kurtosis. </a:t>
            </a:r>
          </a:p>
          <a:p>
            <a:pPr lvl="1">
              <a:spcAft>
                <a:spcPts val="600"/>
              </a:spcAft>
            </a:pPr>
            <a:r>
              <a:rPr lang="en-US" sz="3800" dirty="0">
                <a:latin typeface="Arial" panose="020B0604020202020204" pitchFamily="34" charset="0"/>
                <a:cs typeface="Arial" panose="020B0604020202020204" pitchFamily="34" charset="0"/>
              </a:rPr>
              <a:t>Missing data – Full Information Maximum Likelihood Estimation</a:t>
            </a:r>
          </a:p>
          <a:p>
            <a:pPr lvl="1">
              <a:spcAft>
                <a:spcPts val="600"/>
              </a:spcAft>
            </a:pPr>
            <a:r>
              <a:rPr lang="en-US" sz="3800" dirty="0">
                <a:latin typeface="Arial" panose="020B0604020202020204" pitchFamily="34" charset="0"/>
                <a:cs typeface="Arial" panose="020B0604020202020204" pitchFamily="34" charset="0"/>
              </a:rPr>
              <a:t>Confirmatory Factor Analysis</a:t>
            </a:r>
          </a:p>
          <a:p>
            <a:pPr lvl="1">
              <a:spcAft>
                <a:spcPts val="600"/>
              </a:spcAft>
            </a:pPr>
            <a:r>
              <a:rPr lang="en-US" sz="3800" dirty="0">
                <a:latin typeface="Arial" panose="020B0604020202020204" pitchFamily="34" charset="0"/>
                <a:cs typeface="Arial" panose="020B0604020202020204" pitchFamily="34" charset="0"/>
              </a:rPr>
              <a:t>Correlation Model</a:t>
            </a:r>
          </a:p>
          <a:p>
            <a:pPr lvl="1">
              <a:spcAft>
                <a:spcPts val="600"/>
              </a:spcAft>
            </a:pPr>
            <a:r>
              <a:rPr lang="en-US" sz="3800" dirty="0">
                <a:latin typeface="Arial" panose="020B0604020202020204" pitchFamily="34" charset="0"/>
                <a:cs typeface="Arial" panose="020B0604020202020204" pitchFamily="34" charset="0"/>
              </a:rPr>
              <a:t>Structural Equation Modeling (SEM)</a:t>
            </a:r>
          </a:p>
          <a:p>
            <a:pPr lvl="2">
              <a:spcAft>
                <a:spcPts val="600"/>
              </a:spcAft>
            </a:pPr>
            <a:r>
              <a:rPr lang="en-US" sz="3800" dirty="0">
                <a:latin typeface="Arial" panose="020B0604020202020204" pitchFamily="34" charset="0"/>
                <a:cs typeface="Arial" panose="020B0604020202020204" pitchFamily="34" charset="0"/>
              </a:rPr>
              <a:t>Invariance testing conducted to examine differences across institutional type</a:t>
            </a:r>
          </a:p>
          <a:p>
            <a:endParaRPr lang="en-US" dirty="0"/>
          </a:p>
        </p:txBody>
      </p:sp>
    </p:spTree>
    <p:extLst>
      <p:ext uri="{BB962C8B-B14F-4D97-AF65-F5344CB8AC3E}">
        <p14:creationId xmlns:p14="http://schemas.microsoft.com/office/powerpoint/2010/main" val="281771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Variables</a:t>
            </a:r>
          </a:p>
        </p:txBody>
      </p:sp>
      <p:sp>
        <p:nvSpPr>
          <p:cNvPr id="3" name="Rectangle 2"/>
          <p:cNvSpPr/>
          <p:nvPr/>
        </p:nvSpPr>
        <p:spPr>
          <a:xfrm>
            <a:off x="3048000" y="1862744"/>
            <a:ext cx="2895600" cy="4138613"/>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lIns="0" rIns="365760" rtlCol="0" anchor="ctr"/>
          <a:lstStyle/>
          <a:p>
            <a:pPr lvl="1" algn="ctr"/>
            <a:endParaRPr lang="en-US" sz="2000" b="1" dirty="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lgn="ctr"/>
            <a:r>
              <a:rPr lang="en-US" sz="2000" b="1" dirty="0">
                <a:solidFill>
                  <a:schemeClr val="tx1"/>
                </a:solidFill>
                <a:latin typeface="Arial" panose="020B0604020202020204" pitchFamily="34" charset="0"/>
                <a:cs typeface="Arial" panose="020B0604020202020204" pitchFamily="34" charset="0"/>
              </a:rPr>
              <a:t>Endogenous variables:</a:t>
            </a:r>
          </a:p>
          <a:p>
            <a:pPr lvl="1" algn="ctr"/>
            <a:endParaRPr lang="en-US" sz="2000" b="1" dirty="0">
              <a:solidFill>
                <a:schemeClr val="tx1"/>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Scholarly Productivity (3)</a:t>
            </a:r>
          </a:p>
          <a:p>
            <a:pPr lvl="1"/>
            <a:endParaRPr lang="en-US" dirty="0">
              <a:solidFill>
                <a:schemeClr val="tx1"/>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Student-Centered Pedagogy (9)</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algn="ctr"/>
            <a:endParaRPr lang="en-US" dirty="0"/>
          </a:p>
        </p:txBody>
      </p:sp>
      <p:sp>
        <p:nvSpPr>
          <p:cNvPr id="5" name="Rectangle 4"/>
          <p:cNvSpPr/>
          <p:nvPr/>
        </p:nvSpPr>
        <p:spPr>
          <a:xfrm>
            <a:off x="228600" y="1833561"/>
            <a:ext cx="2622395" cy="41148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tIns="182880" rtlCol="0" anchor="ctr"/>
          <a:lstStyle/>
          <a:p>
            <a:pPr algn="ctr"/>
            <a:r>
              <a:rPr lang="en-US" sz="2000" b="1" dirty="0">
                <a:solidFill>
                  <a:schemeClr val="tx1"/>
                </a:solidFill>
                <a:latin typeface="Arial" panose="020B0604020202020204" pitchFamily="34" charset="0"/>
                <a:cs typeface="Arial" panose="020B0604020202020204" pitchFamily="34" charset="0"/>
              </a:rPr>
              <a:t>Primary dependent variable:</a:t>
            </a:r>
          </a:p>
          <a:p>
            <a:pPr lvl="1"/>
            <a:endParaRPr lang="en-US" b="1"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Research – Teaching Nexus (five-item latent factor)</a:t>
            </a:r>
          </a:p>
        </p:txBody>
      </p:sp>
      <p:sp>
        <p:nvSpPr>
          <p:cNvPr id="6" name="Rectangle 5"/>
          <p:cNvSpPr/>
          <p:nvPr/>
        </p:nvSpPr>
        <p:spPr>
          <a:xfrm>
            <a:off x="6172200" y="1862743"/>
            <a:ext cx="2666999" cy="4085617"/>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lIns="365760" rIns="0" rtlCol="0" anchor="ctr"/>
          <a:lstStyle/>
          <a:p>
            <a:pPr lvl="1" algn="ctr"/>
            <a:endParaRPr lang="en-US" sz="2000" b="1" dirty="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r>
              <a:rPr lang="en-US" sz="2000" b="1" dirty="0">
                <a:solidFill>
                  <a:schemeClr val="tx1"/>
                </a:solidFill>
                <a:latin typeface="Arial" panose="020B0604020202020204" pitchFamily="34" charset="0"/>
                <a:cs typeface="Arial" panose="020B0604020202020204" pitchFamily="34" charset="0"/>
              </a:rPr>
              <a:t>Exogenous variables:</a:t>
            </a:r>
          </a:p>
          <a:p>
            <a:pPr lvl="1"/>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Sex</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Faculty Rank</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Number of  Courses Taught during a Term</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algn="ctr"/>
            <a:endParaRPr lang="en-US" dirty="0"/>
          </a:p>
        </p:txBody>
      </p:sp>
    </p:spTree>
    <p:extLst>
      <p:ext uri="{BB962C8B-B14F-4D97-AF65-F5344CB8AC3E}">
        <p14:creationId xmlns:p14="http://schemas.microsoft.com/office/powerpoint/2010/main" val="4239549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dirty="0">
                <a:latin typeface="Arial" panose="020B0604020202020204" pitchFamily="34" charset="0"/>
                <a:cs typeface="Arial" panose="020B0604020202020204" pitchFamily="34" charset="0"/>
              </a:rPr>
              <a:t>Findings: Correlation Model</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With No Controls</a:t>
            </a:r>
          </a:p>
        </p:txBody>
      </p:sp>
      <p:sp>
        <p:nvSpPr>
          <p:cNvPr id="9" name="Oval 8"/>
          <p:cNvSpPr/>
          <p:nvPr/>
        </p:nvSpPr>
        <p:spPr>
          <a:xfrm>
            <a:off x="5257800" y="34290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V="1">
            <a:off x="4126006" y="4191000"/>
            <a:ext cx="1143000" cy="19050"/>
          </a:xfrm>
          <a:prstGeom prst="straightConnector1">
            <a:avLst/>
          </a:prstGeom>
          <a:ln w="34925">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5334000" y="3542437"/>
            <a:ext cx="1295400" cy="877163"/>
          </a:xfrm>
          <a:prstGeom prst="rect">
            <a:avLst/>
          </a:prstGeom>
          <a:noFill/>
        </p:spPr>
        <p:txBody>
          <a:bodyPr wrap="square" rtlCol="0">
            <a:spAutoFit/>
          </a:bodyPr>
          <a:lstStyle/>
          <a:p>
            <a:pPr algn="ctr"/>
            <a:r>
              <a:rPr lang="en-US" sz="1700" b="1" dirty="0">
                <a:latin typeface="Arial" panose="020B0604020202020204" pitchFamily="34" charset="0"/>
                <a:cs typeface="Arial" panose="020B0604020202020204" pitchFamily="34" charset="0"/>
              </a:rPr>
              <a:t>Student Centered Pedagogy</a:t>
            </a:r>
          </a:p>
        </p:txBody>
      </p:sp>
      <p:sp>
        <p:nvSpPr>
          <p:cNvPr id="65" name="TextBox 64"/>
          <p:cNvSpPr txBox="1"/>
          <p:nvPr/>
        </p:nvSpPr>
        <p:spPr>
          <a:xfrm>
            <a:off x="2743200" y="3733800"/>
            <a:ext cx="1426029"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Scholarly Productivity</a:t>
            </a:r>
          </a:p>
        </p:txBody>
      </p:sp>
      <p:sp>
        <p:nvSpPr>
          <p:cNvPr id="56" name="Oval 55"/>
          <p:cNvSpPr/>
          <p:nvPr/>
        </p:nvSpPr>
        <p:spPr>
          <a:xfrm>
            <a:off x="2743200" y="35052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126006" y="3667780"/>
            <a:ext cx="1066800" cy="523220"/>
          </a:xfrm>
          <a:prstGeom prst="rect">
            <a:avLst/>
          </a:prstGeom>
          <a:noFill/>
        </p:spPr>
        <p:txBody>
          <a:bodyPr wrap="square" rtlCol="0">
            <a:spAutoFit/>
          </a:bodyPr>
          <a:lstStyle/>
          <a:p>
            <a:pPr algn="ctr"/>
            <a:r>
              <a:rPr lang="en-US" b="1" dirty="0"/>
              <a:t>- .098</a:t>
            </a:r>
          </a:p>
          <a:p>
            <a:pPr algn="ctr"/>
            <a:r>
              <a:rPr lang="en-US" sz="1000" b="1" dirty="0"/>
              <a:t>p&lt;.001</a:t>
            </a:r>
          </a:p>
        </p:txBody>
      </p:sp>
      <p:sp>
        <p:nvSpPr>
          <p:cNvPr id="38" name="TextBox 37"/>
          <p:cNvSpPr txBox="1"/>
          <p:nvPr/>
        </p:nvSpPr>
        <p:spPr>
          <a:xfrm>
            <a:off x="5802406" y="1409581"/>
            <a:ext cx="3352800" cy="800219"/>
          </a:xfrm>
          <a:prstGeom prst="rect">
            <a:avLst/>
          </a:prstGeom>
          <a:noFill/>
        </p:spPr>
        <p:txBody>
          <a:bodyPr wrap="square" rtlCol="0">
            <a:spAutoFit/>
          </a:bodyPr>
          <a:lstStyle/>
          <a:p>
            <a:pPr fontAlgn="b"/>
            <a:r>
              <a:rPr lang="en-US" sz="1400" dirty="0"/>
              <a:t>χ²=1039.355   </a:t>
            </a:r>
            <a:r>
              <a:rPr lang="en-US" sz="1400" dirty="0" err="1"/>
              <a:t>df</a:t>
            </a:r>
            <a:r>
              <a:rPr lang="en-US" sz="1400" dirty="0"/>
              <a:t>=89  ***p&lt;.001</a:t>
            </a:r>
          </a:p>
          <a:p>
            <a:pPr fontAlgn="b"/>
            <a:r>
              <a:rPr lang="en-US" sz="1400" dirty="0"/>
              <a:t>CFI=.948; RMSEA=.049; SRMR=.037</a:t>
            </a:r>
          </a:p>
          <a:p>
            <a:endParaRPr lang="en-US" dirty="0"/>
          </a:p>
        </p:txBody>
      </p:sp>
    </p:spTree>
    <p:extLst>
      <p:ext uri="{BB962C8B-B14F-4D97-AF65-F5344CB8AC3E}">
        <p14:creationId xmlns:p14="http://schemas.microsoft.com/office/powerpoint/2010/main" val="1108335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p:cNvCxnSpPr/>
          <p:nvPr/>
        </p:nvCxnSpPr>
        <p:spPr>
          <a:xfrm>
            <a:off x="2415347" y="4093508"/>
            <a:ext cx="4616824" cy="320649"/>
          </a:xfrm>
          <a:prstGeom prst="straightConnector1">
            <a:avLst/>
          </a:prstGeom>
          <a:ln w="34925" cmpd="sng">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2460171" y="5410200"/>
            <a:ext cx="4893129" cy="703071"/>
          </a:xfrm>
          <a:prstGeom prst="straightConnector1">
            <a:avLst/>
          </a:prstGeom>
          <a:ln w="34925">
            <a:solidFill>
              <a:srgbClr val="FFC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pPr algn="ctr"/>
            <a:r>
              <a:rPr lang="en-US" sz="3200" b="1" dirty="0">
                <a:latin typeface="Arial" panose="020B0604020202020204" pitchFamily="34" charset="0"/>
                <a:cs typeface="Arial" panose="020B0604020202020204" pitchFamily="34" charset="0"/>
              </a:rPr>
              <a:t>Findings: Correlation Model</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With Controls</a:t>
            </a:r>
          </a:p>
        </p:txBody>
      </p:sp>
      <p:sp>
        <p:nvSpPr>
          <p:cNvPr id="4" name="Rectangle 3"/>
          <p:cNvSpPr/>
          <p:nvPr/>
        </p:nvSpPr>
        <p:spPr>
          <a:xfrm>
            <a:off x="838200" y="2133600"/>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 y="5334000"/>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8200" y="3598208"/>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934200" y="42672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V="1">
            <a:off x="5802406" y="5029200"/>
            <a:ext cx="1143000" cy="19050"/>
          </a:xfrm>
          <a:prstGeom prst="straightConnector1">
            <a:avLst/>
          </a:prstGeom>
          <a:ln w="34925">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295400" y="2450068"/>
            <a:ext cx="9144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Sex</a:t>
            </a:r>
          </a:p>
        </p:txBody>
      </p:sp>
      <p:sp>
        <p:nvSpPr>
          <p:cNvPr id="62" name="TextBox 61"/>
          <p:cNvSpPr txBox="1"/>
          <p:nvPr/>
        </p:nvSpPr>
        <p:spPr>
          <a:xfrm>
            <a:off x="990600" y="3734484"/>
            <a:ext cx="129539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Academic Rank</a:t>
            </a:r>
          </a:p>
        </p:txBody>
      </p:sp>
      <p:sp>
        <p:nvSpPr>
          <p:cNvPr id="63" name="TextBox 62"/>
          <p:cNvSpPr txBox="1"/>
          <p:nvPr/>
        </p:nvSpPr>
        <p:spPr>
          <a:xfrm>
            <a:off x="800100" y="5401270"/>
            <a:ext cx="1600200" cy="923330"/>
          </a:xfrm>
          <a:prstGeom prst="rect">
            <a:avLst/>
          </a:prstGeom>
          <a:noFill/>
        </p:spPr>
        <p:txBody>
          <a:bodyPr wrap="square" rtlCol="0">
            <a:spAutoFit/>
          </a:bodyPr>
          <a:lstStyle/>
          <a:p>
            <a:pPr algn="ctr"/>
            <a:r>
              <a:rPr lang="en-US" b="1" dirty="0"/>
              <a:t># of Courses Taught / Term</a:t>
            </a:r>
          </a:p>
        </p:txBody>
      </p:sp>
      <p:sp>
        <p:nvSpPr>
          <p:cNvPr id="66" name="TextBox 65"/>
          <p:cNvSpPr txBox="1"/>
          <p:nvPr/>
        </p:nvSpPr>
        <p:spPr>
          <a:xfrm>
            <a:off x="7010400" y="4380637"/>
            <a:ext cx="1295400" cy="877163"/>
          </a:xfrm>
          <a:prstGeom prst="rect">
            <a:avLst/>
          </a:prstGeom>
          <a:noFill/>
        </p:spPr>
        <p:txBody>
          <a:bodyPr wrap="square" rtlCol="0">
            <a:spAutoFit/>
          </a:bodyPr>
          <a:lstStyle/>
          <a:p>
            <a:pPr algn="ctr"/>
            <a:r>
              <a:rPr lang="en-US" sz="1700" b="1" dirty="0">
                <a:latin typeface="Arial" panose="020B0604020202020204" pitchFamily="34" charset="0"/>
                <a:cs typeface="Arial" panose="020B0604020202020204" pitchFamily="34" charset="0"/>
              </a:rPr>
              <a:t>Student Centered Pedagogy</a:t>
            </a:r>
          </a:p>
        </p:txBody>
      </p:sp>
      <p:cxnSp>
        <p:nvCxnSpPr>
          <p:cNvPr id="30" name="Straight Arrow Connector 29"/>
          <p:cNvCxnSpPr/>
          <p:nvPr/>
        </p:nvCxnSpPr>
        <p:spPr>
          <a:xfrm>
            <a:off x="2415347" y="4267200"/>
            <a:ext cx="1928053" cy="762000"/>
          </a:xfrm>
          <a:prstGeom prst="straightConnector1">
            <a:avLst/>
          </a:prstGeom>
          <a:ln w="34925" cmpd="sng">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421749" y="2861524"/>
            <a:ext cx="1997851" cy="1731758"/>
          </a:xfrm>
          <a:prstGeom prst="straightConnector1">
            <a:avLst/>
          </a:prstGeom>
          <a:ln w="34925">
            <a:solidFill>
              <a:schemeClr val="accent2"/>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421749" y="2628900"/>
            <a:ext cx="4741051" cy="1703614"/>
          </a:xfrm>
          <a:prstGeom prst="straightConnector1">
            <a:avLst/>
          </a:prstGeom>
          <a:ln w="34925">
            <a:solidFill>
              <a:schemeClr val="accent2"/>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419600" y="4572000"/>
            <a:ext cx="1426029"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Scholarly Productivity</a:t>
            </a:r>
          </a:p>
        </p:txBody>
      </p:sp>
      <p:cxnSp>
        <p:nvCxnSpPr>
          <p:cNvPr id="47" name="Straight Arrow Connector 46"/>
          <p:cNvCxnSpPr/>
          <p:nvPr/>
        </p:nvCxnSpPr>
        <p:spPr>
          <a:xfrm flipV="1">
            <a:off x="2421749" y="5257978"/>
            <a:ext cx="1997851" cy="609440"/>
          </a:xfrm>
          <a:prstGeom prst="straightConnector1">
            <a:avLst/>
          </a:prstGeom>
          <a:ln w="34925">
            <a:solidFill>
              <a:srgbClr val="FFC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4419600" y="43434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38200" y="2144806"/>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38200" y="5345206"/>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38200" y="3609414"/>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95400" y="2461274"/>
            <a:ext cx="9144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Sex</a:t>
            </a:r>
          </a:p>
        </p:txBody>
      </p:sp>
      <p:sp>
        <p:nvSpPr>
          <p:cNvPr id="36" name="TextBox 35"/>
          <p:cNvSpPr txBox="1"/>
          <p:nvPr/>
        </p:nvSpPr>
        <p:spPr>
          <a:xfrm>
            <a:off x="990600" y="3745690"/>
            <a:ext cx="129539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Academic Rank</a:t>
            </a:r>
          </a:p>
        </p:txBody>
      </p:sp>
      <p:sp>
        <p:nvSpPr>
          <p:cNvPr id="37" name="TextBox 36"/>
          <p:cNvSpPr txBox="1"/>
          <p:nvPr/>
        </p:nvSpPr>
        <p:spPr>
          <a:xfrm>
            <a:off x="800100" y="5412476"/>
            <a:ext cx="1600200" cy="923330"/>
          </a:xfrm>
          <a:prstGeom prst="rect">
            <a:avLst/>
          </a:prstGeom>
          <a:noFill/>
        </p:spPr>
        <p:txBody>
          <a:bodyPr wrap="square" rtlCol="0">
            <a:spAutoFit/>
          </a:bodyPr>
          <a:lstStyle/>
          <a:p>
            <a:pPr algn="ctr"/>
            <a:r>
              <a:rPr lang="en-US" b="1" dirty="0"/>
              <a:t># of Courses Taught / Term</a:t>
            </a:r>
          </a:p>
        </p:txBody>
      </p:sp>
      <p:sp>
        <p:nvSpPr>
          <p:cNvPr id="8" name="TextBox 7"/>
          <p:cNvSpPr txBox="1"/>
          <p:nvPr/>
        </p:nvSpPr>
        <p:spPr>
          <a:xfrm>
            <a:off x="5802406" y="4505980"/>
            <a:ext cx="1066800" cy="523220"/>
          </a:xfrm>
          <a:prstGeom prst="rect">
            <a:avLst/>
          </a:prstGeom>
          <a:noFill/>
        </p:spPr>
        <p:txBody>
          <a:bodyPr wrap="square" rtlCol="0">
            <a:spAutoFit/>
          </a:bodyPr>
          <a:lstStyle/>
          <a:p>
            <a:pPr algn="ctr"/>
            <a:r>
              <a:rPr lang="en-US" b="1" dirty="0"/>
              <a:t>.036</a:t>
            </a:r>
          </a:p>
          <a:p>
            <a:pPr algn="ctr"/>
            <a:r>
              <a:rPr lang="en-US" sz="1000" b="1" dirty="0"/>
              <a:t>p&lt;.071</a:t>
            </a:r>
          </a:p>
        </p:txBody>
      </p:sp>
      <p:sp>
        <p:nvSpPr>
          <p:cNvPr id="3" name="TextBox 2"/>
          <p:cNvSpPr txBox="1"/>
          <p:nvPr/>
        </p:nvSpPr>
        <p:spPr>
          <a:xfrm>
            <a:off x="4792274" y="3046190"/>
            <a:ext cx="609600" cy="461665"/>
          </a:xfrm>
          <a:prstGeom prst="rect">
            <a:avLst/>
          </a:prstGeom>
          <a:noFill/>
        </p:spPr>
        <p:txBody>
          <a:bodyPr wrap="square" rtlCol="0">
            <a:spAutoFit/>
          </a:bodyPr>
          <a:lstStyle/>
          <a:p>
            <a:r>
              <a:rPr lang="en-US" sz="2400" dirty="0">
                <a:solidFill>
                  <a:srgbClr val="1E8BEE"/>
                </a:solidFill>
              </a:rPr>
              <a:t>+</a:t>
            </a:r>
          </a:p>
        </p:txBody>
      </p:sp>
      <p:sp>
        <p:nvSpPr>
          <p:cNvPr id="38" name="TextBox 37"/>
          <p:cNvSpPr txBox="1"/>
          <p:nvPr/>
        </p:nvSpPr>
        <p:spPr>
          <a:xfrm>
            <a:off x="2590800" y="3200400"/>
            <a:ext cx="609600" cy="523220"/>
          </a:xfrm>
          <a:prstGeom prst="rect">
            <a:avLst/>
          </a:prstGeom>
          <a:noFill/>
        </p:spPr>
        <p:txBody>
          <a:bodyPr wrap="square" rtlCol="0">
            <a:spAutoFit/>
          </a:bodyPr>
          <a:lstStyle/>
          <a:p>
            <a:r>
              <a:rPr lang="en-US" sz="2800" dirty="0">
                <a:solidFill>
                  <a:srgbClr val="1E8BEE"/>
                </a:solidFill>
              </a:rPr>
              <a:t>-</a:t>
            </a:r>
          </a:p>
        </p:txBody>
      </p:sp>
      <p:sp>
        <p:nvSpPr>
          <p:cNvPr id="40" name="TextBox 39"/>
          <p:cNvSpPr txBox="1"/>
          <p:nvPr/>
        </p:nvSpPr>
        <p:spPr>
          <a:xfrm>
            <a:off x="4962168" y="5761735"/>
            <a:ext cx="609600" cy="461665"/>
          </a:xfrm>
          <a:prstGeom prst="rect">
            <a:avLst/>
          </a:prstGeom>
          <a:noFill/>
        </p:spPr>
        <p:txBody>
          <a:bodyPr wrap="square" rtlCol="0">
            <a:spAutoFit/>
          </a:bodyPr>
          <a:lstStyle/>
          <a:p>
            <a:r>
              <a:rPr lang="en-US" sz="2400" dirty="0">
                <a:solidFill>
                  <a:srgbClr val="FFC000"/>
                </a:solidFill>
              </a:rPr>
              <a:t>+</a:t>
            </a:r>
          </a:p>
        </p:txBody>
      </p:sp>
      <p:sp>
        <p:nvSpPr>
          <p:cNvPr id="41" name="TextBox 40"/>
          <p:cNvSpPr txBox="1"/>
          <p:nvPr/>
        </p:nvSpPr>
        <p:spPr>
          <a:xfrm>
            <a:off x="3048000" y="5181600"/>
            <a:ext cx="609600" cy="523220"/>
          </a:xfrm>
          <a:prstGeom prst="rect">
            <a:avLst/>
          </a:prstGeom>
          <a:noFill/>
        </p:spPr>
        <p:txBody>
          <a:bodyPr wrap="square" rtlCol="0">
            <a:spAutoFit/>
          </a:bodyPr>
          <a:lstStyle/>
          <a:p>
            <a:r>
              <a:rPr lang="en-US" sz="2800" dirty="0">
                <a:solidFill>
                  <a:srgbClr val="FFC000"/>
                </a:solidFill>
              </a:rPr>
              <a:t>-</a:t>
            </a:r>
          </a:p>
        </p:txBody>
      </p:sp>
      <p:sp>
        <p:nvSpPr>
          <p:cNvPr id="42" name="TextBox 41"/>
          <p:cNvSpPr txBox="1"/>
          <p:nvPr/>
        </p:nvSpPr>
        <p:spPr>
          <a:xfrm>
            <a:off x="2895600" y="4536757"/>
            <a:ext cx="609600" cy="523220"/>
          </a:xfrm>
          <a:prstGeom prst="rect">
            <a:avLst/>
          </a:prstGeom>
          <a:noFill/>
        </p:spPr>
        <p:txBody>
          <a:bodyPr wrap="square" rtlCol="0">
            <a:spAutoFit/>
          </a:bodyPr>
          <a:lstStyle/>
          <a:p>
            <a:r>
              <a:rPr lang="en-US" sz="2800" dirty="0">
                <a:solidFill>
                  <a:srgbClr val="00B050"/>
                </a:solidFill>
              </a:rPr>
              <a:t>-</a:t>
            </a:r>
          </a:p>
        </p:txBody>
      </p:sp>
      <p:sp>
        <p:nvSpPr>
          <p:cNvPr id="43" name="TextBox 42"/>
          <p:cNvSpPr txBox="1"/>
          <p:nvPr/>
        </p:nvSpPr>
        <p:spPr>
          <a:xfrm>
            <a:off x="2819400" y="3657600"/>
            <a:ext cx="609600" cy="461665"/>
          </a:xfrm>
          <a:prstGeom prst="rect">
            <a:avLst/>
          </a:prstGeom>
          <a:noFill/>
        </p:spPr>
        <p:txBody>
          <a:bodyPr wrap="square" rtlCol="0">
            <a:spAutoFit/>
          </a:bodyPr>
          <a:lstStyle/>
          <a:p>
            <a:r>
              <a:rPr lang="en-US" sz="2400" dirty="0">
                <a:solidFill>
                  <a:srgbClr val="00B050"/>
                </a:solidFill>
              </a:rPr>
              <a:t>+</a:t>
            </a:r>
          </a:p>
        </p:txBody>
      </p:sp>
      <p:sp>
        <p:nvSpPr>
          <p:cNvPr id="10" name="TextBox 9"/>
          <p:cNvSpPr txBox="1"/>
          <p:nvPr/>
        </p:nvSpPr>
        <p:spPr>
          <a:xfrm>
            <a:off x="4267200" y="6474305"/>
            <a:ext cx="5638800" cy="276999"/>
          </a:xfrm>
          <a:prstGeom prst="rect">
            <a:avLst/>
          </a:prstGeom>
          <a:noFill/>
        </p:spPr>
        <p:txBody>
          <a:bodyPr wrap="square" rtlCol="0">
            <a:spAutoFit/>
          </a:bodyPr>
          <a:lstStyle/>
          <a:p>
            <a:r>
              <a:rPr lang="en-US" sz="1200" dirty="0"/>
              <a:t>All estimates for control variables are  p= .000</a:t>
            </a:r>
          </a:p>
        </p:txBody>
      </p:sp>
      <p:sp>
        <p:nvSpPr>
          <p:cNvPr id="44" name="TextBox 43"/>
          <p:cNvSpPr txBox="1"/>
          <p:nvPr/>
        </p:nvSpPr>
        <p:spPr>
          <a:xfrm>
            <a:off x="5802406" y="1409581"/>
            <a:ext cx="3352800" cy="800219"/>
          </a:xfrm>
          <a:prstGeom prst="rect">
            <a:avLst/>
          </a:prstGeom>
          <a:noFill/>
        </p:spPr>
        <p:txBody>
          <a:bodyPr wrap="square" rtlCol="0">
            <a:spAutoFit/>
          </a:bodyPr>
          <a:lstStyle/>
          <a:p>
            <a:pPr fontAlgn="b"/>
            <a:r>
              <a:rPr lang="en-US" sz="1400" dirty="0"/>
              <a:t>χ²=1087.715  </a:t>
            </a:r>
            <a:r>
              <a:rPr lang="en-US" sz="1400" dirty="0" err="1"/>
              <a:t>df</a:t>
            </a:r>
            <a:r>
              <a:rPr lang="en-US" sz="1400" dirty="0"/>
              <a:t>=126  ***p&lt;.001</a:t>
            </a:r>
          </a:p>
          <a:p>
            <a:pPr fontAlgn="b"/>
            <a:r>
              <a:rPr lang="en-US" sz="1400" dirty="0"/>
              <a:t>CFI=.964; RMSEA=.041; SRMR=.033</a:t>
            </a:r>
          </a:p>
          <a:p>
            <a:endParaRPr lang="en-US" dirty="0"/>
          </a:p>
        </p:txBody>
      </p:sp>
    </p:spTree>
    <p:extLst>
      <p:ext uri="{BB962C8B-B14F-4D97-AF65-F5344CB8AC3E}">
        <p14:creationId xmlns:p14="http://schemas.microsoft.com/office/powerpoint/2010/main" val="39074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p:cNvCxnSpPr/>
          <p:nvPr/>
        </p:nvCxnSpPr>
        <p:spPr>
          <a:xfrm>
            <a:off x="2415347" y="4093508"/>
            <a:ext cx="4616824" cy="320649"/>
          </a:xfrm>
          <a:prstGeom prst="straightConnector1">
            <a:avLst/>
          </a:prstGeom>
          <a:ln w="34925" cmpd="sng">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2460171" y="5410200"/>
            <a:ext cx="4893129" cy="703071"/>
          </a:xfrm>
          <a:prstGeom prst="straightConnector1">
            <a:avLst/>
          </a:prstGeom>
          <a:ln w="34925">
            <a:solidFill>
              <a:srgbClr val="FFC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pPr algn="ctr"/>
            <a:r>
              <a:rPr lang="en-US" sz="3200" b="1" dirty="0">
                <a:latin typeface="Arial" panose="020B0604020202020204" pitchFamily="34" charset="0"/>
                <a:cs typeface="Arial" panose="020B0604020202020204" pitchFamily="34" charset="0"/>
              </a:rPr>
              <a:t>Findings: Correlation Model</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With Controls</a:t>
            </a:r>
          </a:p>
        </p:txBody>
      </p:sp>
      <p:sp>
        <p:nvSpPr>
          <p:cNvPr id="4" name="Rectangle 3"/>
          <p:cNvSpPr/>
          <p:nvPr/>
        </p:nvSpPr>
        <p:spPr>
          <a:xfrm>
            <a:off x="838200" y="2133600"/>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 y="5334000"/>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8200" y="3598208"/>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934200" y="42672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V="1">
            <a:off x="5802406" y="5029200"/>
            <a:ext cx="1143000" cy="19050"/>
          </a:xfrm>
          <a:prstGeom prst="straightConnector1">
            <a:avLst/>
          </a:prstGeom>
          <a:ln w="34925">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295400" y="2450068"/>
            <a:ext cx="9144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Sex</a:t>
            </a:r>
          </a:p>
        </p:txBody>
      </p:sp>
      <p:sp>
        <p:nvSpPr>
          <p:cNvPr id="62" name="TextBox 61"/>
          <p:cNvSpPr txBox="1"/>
          <p:nvPr/>
        </p:nvSpPr>
        <p:spPr>
          <a:xfrm>
            <a:off x="990600" y="3734484"/>
            <a:ext cx="129539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Academic Rank</a:t>
            </a:r>
          </a:p>
        </p:txBody>
      </p:sp>
      <p:sp>
        <p:nvSpPr>
          <p:cNvPr id="63" name="TextBox 62"/>
          <p:cNvSpPr txBox="1"/>
          <p:nvPr/>
        </p:nvSpPr>
        <p:spPr>
          <a:xfrm>
            <a:off x="800100" y="5401270"/>
            <a:ext cx="1600200" cy="923330"/>
          </a:xfrm>
          <a:prstGeom prst="rect">
            <a:avLst/>
          </a:prstGeom>
          <a:noFill/>
        </p:spPr>
        <p:txBody>
          <a:bodyPr wrap="square" rtlCol="0">
            <a:spAutoFit/>
          </a:bodyPr>
          <a:lstStyle/>
          <a:p>
            <a:pPr algn="ctr"/>
            <a:r>
              <a:rPr lang="en-US" b="1" dirty="0"/>
              <a:t># of Courses Taught / Term</a:t>
            </a:r>
          </a:p>
        </p:txBody>
      </p:sp>
      <p:sp>
        <p:nvSpPr>
          <p:cNvPr id="66" name="TextBox 65"/>
          <p:cNvSpPr txBox="1"/>
          <p:nvPr/>
        </p:nvSpPr>
        <p:spPr>
          <a:xfrm>
            <a:off x="7010400" y="4380637"/>
            <a:ext cx="1295400" cy="877163"/>
          </a:xfrm>
          <a:prstGeom prst="rect">
            <a:avLst/>
          </a:prstGeom>
          <a:noFill/>
        </p:spPr>
        <p:txBody>
          <a:bodyPr wrap="square" rtlCol="0">
            <a:spAutoFit/>
          </a:bodyPr>
          <a:lstStyle/>
          <a:p>
            <a:pPr algn="ctr"/>
            <a:r>
              <a:rPr lang="en-US" sz="1700" b="1" dirty="0">
                <a:latin typeface="Arial" panose="020B0604020202020204" pitchFamily="34" charset="0"/>
                <a:cs typeface="Arial" panose="020B0604020202020204" pitchFamily="34" charset="0"/>
              </a:rPr>
              <a:t>Student Centered Pedagogy</a:t>
            </a:r>
          </a:p>
        </p:txBody>
      </p:sp>
      <p:cxnSp>
        <p:nvCxnSpPr>
          <p:cNvPr id="30" name="Straight Arrow Connector 29"/>
          <p:cNvCxnSpPr/>
          <p:nvPr/>
        </p:nvCxnSpPr>
        <p:spPr>
          <a:xfrm>
            <a:off x="2415347" y="4267200"/>
            <a:ext cx="1928053" cy="762000"/>
          </a:xfrm>
          <a:prstGeom prst="straightConnector1">
            <a:avLst/>
          </a:prstGeom>
          <a:ln w="34925" cmpd="sng">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421749" y="2861524"/>
            <a:ext cx="1997851" cy="1731758"/>
          </a:xfrm>
          <a:prstGeom prst="straightConnector1">
            <a:avLst/>
          </a:prstGeom>
          <a:ln w="34925">
            <a:solidFill>
              <a:schemeClr val="accent2"/>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421749" y="2628900"/>
            <a:ext cx="4741051" cy="1703614"/>
          </a:xfrm>
          <a:prstGeom prst="straightConnector1">
            <a:avLst/>
          </a:prstGeom>
          <a:ln w="34925">
            <a:solidFill>
              <a:schemeClr val="accent2"/>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419600" y="4572000"/>
            <a:ext cx="1426029"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Scholarly Productivity</a:t>
            </a:r>
          </a:p>
        </p:txBody>
      </p:sp>
      <p:cxnSp>
        <p:nvCxnSpPr>
          <p:cNvPr id="47" name="Straight Arrow Connector 46"/>
          <p:cNvCxnSpPr/>
          <p:nvPr/>
        </p:nvCxnSpPr>
        <p:spPr>
          <a:xfrm flipV="1">
            <a:off x="2421749" y="5257978"/>
            <a:ext cx="1997851" cy="609440"/>
          </a:xfrm>
          <a:prstGeom prst="straightConnector1">
            <a:avLst/>
          </a:prstGeom>
          <a:ln w="34925">
            <a:solidFill>
              <a:srgbClr val="FFC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4419600" y="43434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38200" y="2144806"/>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38200" y="5345206"/>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38200" y="3609414"/>
            <a:ext cx="1524000" cy="990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95400" y="2461274"/>
            <a:ext cx="9144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Sex</a:t>
            </a:r>
          </a:p>
        </p:txBody>
      </p:sp>
      <p:sp>
        <p:nvSpPr>
          <p:cNvPr id="36" name="TextBox 35"/>
          <p:cNvSpPr txBox="1"/>
          <p:nvPr/>
        </p:nvSpPr>
        <p:spPr>
          <a:xfrm>
            <a:off x="990600" y="3745690"/>
            <a:ext cx="129539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Academic Rank</a:t>
            </a:r>
          </a:p>
        </p:txBody>
      </p:sp>
      <p:sp>
        <p:nvSpPr>
          <p:cNvPr id="37" name="TextBox 36"/>
          <p:cNvSpPr txBox="1"/>
          <p:nvPr/>
        </p:nvSpPr>
        <p:spPr>
          <a:xfrm>
            <a:off x="800100" y="5412476"/>
            <a:ext cx="1600200" cy="923330"/>
          </a:xfrm>
          <a:prstGeom prst="rect">
            <a:avLst/>
          </a:prstGeom>
          <a:noFill/>
        </p:spPr>
        <p:txBody>
          <a:bodyPr wrap="square" rtlCol="0">
            <a:spAutoFit/>
          </a:bodyPr>
          <a:lstStyle/>
          <a:p>
            <a:pPr algn="ctr"/>
            <a:r>
              <a:rPr lang="en-US" b="1" dirty="0"/>
              <a:t># of Courses Taught / Term</a:t>
            </a:r>
          </a:p>
        </p:txBody>
      </p:sp>
      <p:sp>
        <p:nvSpPr>
          <p:cNvPr id="8" name="TextBox 7"/>
          <p:cNvSpPr txBox="1"/>
          <p:nvPr/>
        </p:nvSpPr>
        <p:spPr>
          <a:xfrm>
            <a:off x="5802406" y="4505980"/>
            <a:ext cx="1066800" cy="523220"/>
          </a:xfrm>
          <a:prstGeom prst="rect">
            <a:avLst/>
          </a:prstGeom>
          <a:noFill/>
        </p:spPr>
        <p:txBody>
          <a:bodyPr wrap="square" rtlCol="0">
            <a:spAutoFit/>
          </a:bodyPr>
          <a:lstStyle/>
          <a:p>
            <a:pPr algn="ctr"/>
            <a:r>
              <a:rPr lang="en-US" b="1" dirty="0"/>
              <a:t>.054</a:t>
            </a:r>
          </a:p>
          <a:p>
            <a:pPr algn="ctr"/>
            <a:r>
              <a:rPr lang="en-US" sz="1000" b="1" dirty="0"/>
              <a:t>p&lt;.007</a:t>
            </a:r>
          </a:p>
        </p:txBody>
      </p:sp>
      <p:sp>
        <p:nvSpPr>
          <p:cNvPr id="3" name="TextBox 2"/>
          <p:cNvSpPr txBox="1"/>
          <p:nvPr/>
        </p:nvSpPr>
        <p:spPr>
          <a:xfrm>
            <a:off x="4792274" y="3046190"/>
            <a:ext cx="609600" cy="461665"/>
          </a:xfrm>
          <a:prstGeom prst="rect">
            <a:avLst/>
          </a:prstGeom>
          <a:noFill/>
        </p:spPr>
        <p:txBody>
          <a:bodyPr wrap="square" rtlCol="0">
            <a:spAutoFit/>
          </a:bodyPr>
          <a:lstStyle/>
          <a:p>
            <a:r>
              <a:rPr lang="en-US" sz="2400" dirty="0">
                <a:solidFill>
                  <a:srgbClr val="1E8BEE"/>
                </a:solidFill>
              </a:rPr>
              <a:t>+</a:t>
            </a:r>
          </a:p>
        </p:txBody>
      </p:sp>
      <p:sp>
        <p:nvSpPr>
          <p:cNvPr id="38" name="TextBox 37"/>
          <p:cNvSpPr txBox="1"/>
          <p:nvPr/>
        </p:nvSpPr>
        <p:spPr>
          <a:xfrm>
            <a:off x="2590800" y="3200400"/>
            <a:ext cx="609600" cy="523220"/>
          </a:xfrm>
          <a:prstGeom prst="rect">
            <a:avLst/>
          </a:prstGeom>
          <a:noFill/>
        </p:spPr>
        <p:txBody>
          <a:bodyPr wrap="square" rtlCol="0">
            <a:spAutoFit/>
          </a:bodyPr>
          <a:lstStyle/>
          <a:p>
            <a:r>
              <a:rPr lang="en-US" sz="2800" dirty="0">
                <a:solidFill>
                  <a:srgbClr val="1E8BEE"/>
                </a:solidFill>
              </a:rPr>
              <a:t>-</a:t>
            </a:r>
          </a:p>
        </p:txBody>
      </p:sp>
      <p:sp>
        <p:nvSpPr>
          <p:cNvPr id="40" name="TextBox 39"/>
          <p:cNvSpPr txBox="1"/>
          <p:nvPr/>
        </p:nvSpPr>
        <p:spPr>
          <a:xfrm>
            <a:off x="4962168" y="5761735"/>
            <a:ext cx="609600" cy="461665"/>
          </a:xfrm>
          <a:prstGeom prst="rect">
            <a:avLst/>
          </a:prstGeom>
          <a:noFill/>
        </p:spPr>
        <p:txBody>
          <a:bodyPr wrap="square" rtlCol="0">
            <a:spAutoFit/>
          </a:bodyPr>
          <a:lstStyle/>
          <a:p>
            <a:r>
              <a:rPr lang="en-US" sz="2400" dirty="0">
                <a:solidFill>
                  <a:srgbClr val="FFC000"/>
                </a:solidFill>
              </a:rPr>
              <a:t>+</a:t>
            </a:r>
          </a:p>
        </p:txBody>
      </p:sp>
      <p:sp>
        <p:nvSpPr>
          <p:cNvPr id="41" name="TextBox 40"/>
          <p:cNvSpPr txBox="1"/>
          <p:nvPr/>
        </p:nvSpPr>
        <p:spPr>
          <a:xfrm>
            <a:off x="3048000" y="5181600"/>
            <a:ext cx="609600" cy="523220"/>
          </a:xfrm>
          <a:prstGeom prst="rect">
            <a:avLst/>
          </a:prstGeom>
          <a:noFill/>
        </p:spPr>
        <p:txBody>
          <a:bodyPr wrap="square" rtlCol="0">
            <a:spAutoFit/>
          </a:bodyPr>
          <a:lstStyle/>
          <a:p>
            <a:r>
              <a:rPr lang="en-US" sz="2800" dirty="0">
                <a:solidFill>
                  <a:srgbClr val="FFC000"/>
                </a:solidFill>
              </a:rPr>
              <a:t>-</a:t>
            </a:r>
          </a:p>
        </p:txBody>
      </p:sp>
      <p:sp>
        <p:nvSpPr>
          <p:cNvPr id="42" name="TextBox 41"/>
          <p:cNvSpPr txBox="1"/>
          <p:nvPr/>
        </p:nvSpPr>
        <p:spPr>
          <a:xfrm>
            <a:off x="2895600" y="4536757"/>
            <a:ext cx="609600" cy="523220"/>
          </a:xfrm>
          <a:prstGeom prst="rect">
            <a:avLst/>
          </a:prstGeom>
          <a:noFill/>
        </p:spPr>
        <p:txBody>
          <a:bodyPr wrap="square" rtlCol="0">
            <a:spAutoFit/>
          </a:bodyPr>
          <a:lstStyle/>
          <a:p>
            <a:r>
              <a:rPr lang="en-US" sz="2800" dirty="0">
                <a:solidFill>
                  <a:srgbClr val="00B050"/>
                </a:solidFill>
              </a:rPr>
              <a:t>-</a:t>
            </a:r>
          </a:p>
        </p:txBody>
      </p:sp>
      <p:sp>
        <p:nvSpPr>
          <p:cNvPr id="43" name="TextBox 42"/>
          <p:cNvSpPr txBox="1"/>
          <p:nvPr/>
        </p:nvSpPr>
        <p:spPr>
          <a:xfrm>
            <a:off x="2819400" y="3657600"/>
            <a:ext cx="609600" cy="461665"/>
          </a:xfrm>
          <a:prstGeom prst="rect">
            <a:avLst/>
          </a:prstGeom>
          <a:noFill/>
        </p:spPr>
        <p:txBody>
          <a:bodyPr wrap="square" rtlCol="0">
            <a:spAutoFit/>
          </a:bodyPr>
          <a:lstStyle/>
          <a:p>
            <a:r>
              <a:rPr lang="en-US" sz="2400" dirty="0">
                <a:solidFill>
                  <a:srgbClr val="00B050"/>
                </a:solidFill>
              </a:rPr>
              <a:t>+</a:t>
            </a:r>
          </a:p>
        </p:txBody>
      </p:sp>
      <p:sp>
        <p:nvSpPr>
          <p:cNvPr id="10" name="TextBox 9"/>
          <p:cNvSpPr txBox="1"/>
          <p:nvPr/>
        </p:nvSpPr>
        <p:spPr>
          <a:xfrm>
            <a:off x="4267200" y="6474305"/>
            <a:ext cx="5638800" cy="276999"/>
          </a:xfrm>
          <a:prstGeom prst="rect">
            <a:avLst/>
          </a:prstGeom>
          <a:noFill/>
        </p:spPr>
        <p:txBody>
          <a:bodyPr wrap="square" rtlCol="0">
            <a:spAutoFit/>
          </a:bodyPr>
          <a:lstStyle/>
          <a:p>
            <a:r>
              <a:rPr lang="en-US" sz="1200" dirty="0"/>
              <a:t>All estimates for control variables are  p= .000 unless otherwise noted</a:t>
            </a:r>
          </a:p>
        </p:txBody>
      </p:sp>
      <p:sp>
        <p:nvSpPr>
          <p:cNvPr id="52" name="Oval 51"/>
          <p:cNvSpPr/>
          <p:nvPr/>
        </p:nvSpPr>
        <p:spPr>
          <a:xfrm>
            <a:off x="5638800" y="2133600"/>
            <a:ext cx="1371600" cy="1143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V="1">
            <a:off x="2421749" y="2474267"/>
            <a:ext cx="3217051" cy="34088"/>
          </a:xfrm>
          <a:prstGeom prst="straightConnector1">
            <a:avLst/>
          </a:prstGeom>
          <a:ln w="34925">
            <a:solidFill>
              <a:schemeClr val="accent2"/>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6515100" y="3300132"/>
            <a:ext cx="838200" cy="967068"/>
          </a:xfrm>
          <a:prstGeom prst="straightConnector1">
            <a:avLst/>
          </a:prstGeom>
          <a:ln w="34925"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5867400" y="2474267"/>
            <a:ext cx="9906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Nexus</a:t>
            </a:r>
          </a:p>
        </p:txBody>
      </p:sp>
      <p:cxnSp>
        <p:nvCxnSpPr>
          <p:cNvPr id="58" name="Straight Arrow Connector 57"/>
          <p:cNvCxnSpPr/>
          <p:nvPr/>
        </p:nvCxnSpPr>
        <p:spPr>
          <a:xfrm flipV="1">
            <a:off x="2415347" y="2705100"/>
            <a:ext cx="3147253" cy="1137465"/>
          </a:xfrm>
          <a:prstGeom prst="straightConnector1">
            <a:avLst/>
          </a:prstGeom>
          <a:ln w="34925" cmpd="sng">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2415347" y="3352800"/>
            <a:ext cx="3528253" cy="2122714"/>
          </a:xfrm>
          <a:prstGeom prst="straightConnector1">
            <a:avLst/>
          </a:prstGeom>
          <a:ln w="34925">
            <a:solidFill>
              <a:srgbClr val="FFC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5307106" y="3320062"/>
            <a:ext cx="990600" cy="1012452"/>
          </a:xfrm>
          <a:prstGeom prst="straightConnector1">
            <a:avLst/>
          </a:prstGeom>
          <a:ln w="34925"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886200" y="2057400"/>
            <a:ext cx="609600" cy="461665"/>
          </a:xfrm>
          <a:prstGeom prst="rect">
            <a:avLst/>
          </a:prstGeom>
          <a:noFill/>
        </p:spPr>
        <p:txBody>
          <a:bodyPr wrap="square" rtlCol="0">
            <a:spAutoFit/>
          </a:bodyPr>
          <a:lstStyle/>
          <a:p>
            <a:r>
              <a:rPr lang="en-US" sz="2400" dirty="0">
                <a:solidFill>
                  <a:srgbClr val="1E8BEE"/>
                </a:solidFill>
              </a:rPr>
              <a:t>+</a:t>
            </a:r>
          </a:p>
        </p:txBody>
      </p:sp>
      <p:sp>
        <p:nvSpPr>
          <p:cNvPr id="67" name="TextBox 66"/>
          <p:cNvSpPr txBox="1"/>
          <p:nvPr/>
        </p:nvSpPr>
        <p:spPr>
          <a:xfrm>
            <a:off x="4495800" y="3729335"/>
            <a:ext cx="609600" cy="461665"/>
          </a:xfrm>
          <a:prstGeom prst="rect">
            <a:avLst/>
          </a:prstGeom>
          <a:noFill/>
        </p:spPr>
        <p:txBody>
          <a:bodyPr wrap="square" rtlCol="0">
            <a:spAutoFit/>
          </a:bodyPr>
          <a:lstStyle/>
          <a:p>
            <a:r>
              <a:rPr lang="en-US" sz="2400" dirty="0">
                <a:solidFill>
                  <a:srgbClr val="FFC000"/>
                </a:solidFill>
              </a:rPr>
              <a:t>+</a:t>
            </a:r>
          </a:p>
        </p:txBody>
      </p:sp>
      <p:sp>
        <p:nvSpPr>
          <p:cNvPr id="68" name="TextBox 67"/>
          <p:cNvSpPr txBox="1"/>
          <p:nvPr/>
        </p:nvSpPr>
        <p:spPr>
          <a:xfrm>
            <a:off x="4132294" y="2707636"/>
            <a:ext cx="829874" cy="338554"/>
          </a:xfrm>
          <a:prstGeom prst="rect">
            <a:avLst/>
          </a:prstGeom>
          <a:noFill/>
        </p:spPr>
        <p:txBody>
          <a:bodyPr wrap="square" rtlCol="0">
            <a:spAutoFit/>
          </a:bodyPr>
          <a:lstStyle/>
          <a:p>
            <a:r>
              <a:rPr lang="en-US" sz="1600" dirty="0">
                <a:solidFill>
                  <a:srgbClr val="00B050"/>
                </a:solidFill>
              </a:rPr>
              <a:t>N.S.</a:t>
            </a:r>
          </a:p>
        </p:txBody>
      </p:sp>
      <p:sp>
        <p:nvSpPr>
          <p:cNvPr id="7" name="TextBox 6"/>
          <p:cNvSpPr txBox="1"/>
          <p:nvPr/>
        </p:nvSpPr>
        <p:spPr>
          <a:xfrm>
            <a:off x="5802406" y="1409581"/>
            <a:ext cx="3352800" cy="800219"/>
          </a:xfrm>
          <a:prstGeom prst="rect">
            <a:avLst/>
          </a:prstGeom>
          <a:noFill/>
        </p:spPr>
        <p:txBody>
          <a:bodyPr wrap="square" rtlCol="0">
            <a:spAutoFit/>
          </a:bodyPr>
          <a:lstStyle/>
          <a:p>
            <a:pPr fontAlgn="b"/>
            <a:r>
              <a:rPr lang="en-US" sz="1400" dirty="0"/>
              <a:t>χ²=1612.284   </a:t>
            </a:r>
            <a:r>
              <a:rPr lang="en-US" sz="1400" dirty="0" err="1"/>
              <a:t>df</a:t>
            </a:r>
            <a:r>
              <a:rPr lang="en-US" sz="1400" dirty="0"/>
              <a:t>=174  ***p&lt;.001</a:t>
            </a:r>
          </a:p>
          <a:p>
            <a:pPr fontAlgn="b"/>
            <a:r>
              <a:rPr lang="en-US" sz="1400" dirty="0"/>
              <a:t>CFI=.95; RMSEA=.043; SRMR=.035</a:t>
            </a:r>
          </a:p>
          <a:p>
            <a:endParaRPr lang="en-US" dirty="0"/>
          </a:p>
        </p:txBody>
      </p:sp>
      <p:sp>
        <p:nvSpPr>
          <p:cNvPr id="69" name="TextBox 68"/>
          <p:cNvSpPr txBox="1"/>
          <p:nvPr/>
        </p:nvSpPr>
        <p:spPr>
          <a:xfrm>
            <a:off x="5992906" y="3552833"/>
            <a:ext cx="609600" cy="461665"/>
          </a:xfrm>
          <a:prstGeom prst="rect">
            <a:avLst/>
          </a:prstGeom>
          <a:noFill/>
        </p:spPr>
        <p:txBody>
          <a:bodyPr wrap="square" rtlCol="0">
            <a:spAutoFit/>
          </a:bodyPr>
          <a:lstStyle/>
          <a:p>
            <a:r>
              <a:rPr lang="en-US" sz="2400" dirty="0">
                <a:solidFill>
                  <a:srgbClr val="FF0000"/>
                </a:solidFill>
              </a:rPr>
              <a:t>+</a:t>
            </a:r>
          </a:p>
        </p:txBody>
      </p:sp>
      <p:sp>
        <p:nvSpPr>
          <p:cNvPr id="71" name="TextBox 70"/>
          <p:cNvSpPr txBox="1"/>
          <p:nvPr/>
        </p:nvSpPr>
        <p:spPr>
          <a:xfrm>
            <a:off x="6477000" y="3505200"/>
            <a:ext cx="609600" cy="461665"/>
          </a:xfrm>
          <a:prstGeom prst="rect">
            <a:avLst/>
          </a:prstGeom>
          <a:noFill/>
        </p:spPr>
        <p:txBody>
          <a:bodyPr wrap="square" rtlCol="0">
            <a:spAutoFit/>
          </a:bodyPr>
          <a:lstStyle/>
          <a:p>
            <a:r>
              <a:rPr lang="en-US" sz="2400" dirty="0">
                <a:solidFill>
                  <a:srgbClr val="FF0000"/>
                </a:solidFill>
              </a:rPr>
              <a:t>+</a:t>
            </a:r>
          </a:p>
        </p:txBody>
      </p:sp>
    </p:spTree>
    <p:extLst>
      <p:ext uri="{BB962C8B-B14F-4D97-AF65-F5344CB8AC3E}">
        <p14:creationId xmlns:p14="http://schemas.microsoft.com/office/powerpoint/2010/main" val="4130035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2883941847"/>
              </p:ext>
            </p:extLst>
          </p:nvPr>
        </p:nvGraphicFramePr>
        <p:xfrm>
          <a:off x="533399" y="1600201"/>
          <a:ext cx="8077200" cy="4785187"/>
        </p:xfrm>
        <a:graphic>
          <a:graphicData uri="http://schemas.openxmlformats.org/drawingml/2006/table">
            <a:tbl>
              <a:tblPr>
                <a:tableStyleId>{2D5ABB26-0587-4C30-8999-92F81FD0307C}</a:tableStyleId>
              </a:tblPr>
              <a:tblGrid>
                <a:gridCol w="1133642">
                  <a:extLst>
                    <a:ext uri="{9D8B030D-6E8A-4147-A177-3AD203B41FA5}">
                      <a16:colId xmlns:a16="http://schemas.microsoft.com/office/drawing/2014/main" val="20000"/>
                    </a:ext>
                  </a:extLst>
                </a:gridCol>
                <a:gridCol w="3542632">
                  <a:extLst>
                    <a:ext uri="{9D8B030D-6E8A-4147-A177-3AD203B41FA5}">
                      <a16:colId xmlns:a16="http://schemas.microsoft.com/office/drawing/2014/main" val="20001"/>
                    </a:ext>
                  </a:extLst>
                </a:gridCol>
                <a:gridCol w="1133642">
                  <a:extLst>
                    <a:ext uri="{9D8B030D-6E8A-4147-A177-3AD203B41FA5}">
                      <a16:colId xmlns:a16="http://schemas.microsoft.com/office/drawing/2014/main" val="20002"/>
                    </a:ext>
                  </a:extLst>
                </a:gridCol>
                <a:gridCol w="1133642">
                  <a:extLst>
                    <a:ext uri="{9D8B030D-6E8A-4147-A177-3AD203B41FA5}">
                      <a16:colId xmlns:a16="http://schemas.microsoft.com/office/drawing/2014/main" val="20003"/>
                    </a:ext>
                  </a:extLst>
                </a:gridCol>
                <a:gridCol w="1133642">
                  <a:extLst>
                    <a:ext uri="{9D8B030D-6E8A-4147-A177-3AD203B41FA5}">
                      <a16:colId xmlns:a16="http://schemas.microsoft.com/office/drawing/2014/main" val="20004"/>
                    </a:ext>
                  </a:extLst>
                </a:gridCol>
              </a:tblGrid>
              <a:tr h="1052788">
                <a:tc gridSpan="5">
                  <a:txBody>
                    <a:bodyPr/>
                    <a:lstStyle/>
                    <a:p>
                      <a:pPr algn="l" fontAlgn="b"/>
                      <a:r>
                        <a:rPr lang="en-US" sz="2400" u="none" strike="noStrike" dirty="0">
                          <a:effectLst/>
                        </a:rPr>
                        <a:t>Changes of Covariance Estimate between</a:t>
                      </a:r>
                      <a:r>
                        <a:rPr lang="en-US" sz="2400" u="none" strike="noStrike" baseline="0" dirty="0">
                          <a:effectLst/>
                        </a:rPr>
                        <a:t> Scholarly Productivity and Student-Centered Pedagogy</a:t>
                      </a:r>
                      <a:endParaRPr lang="en-US" sz="2400" u="none" strike="noStrike" dirty="0">
                        <a:effectLst/>
                      </a:endParaRPr>
                    </a:p>
                    <a:p>
                      <a:pPr algn="l" fontAlgn="b"/>
                      <a:endParaRPr lang="en-US" sz="2400" b="0" i="1"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10733">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400" b="1" u="none" strike="noStrike" dirty="0">
                          <a:effectLst/>
                        </a:rPr>
                        <a:t>Model</a:t>
                      </a:r>
                      <a:endParaRPr lang="en-US" sz="2400" b="1" i="0" u="none" strike="noStrike" dirty="0">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b"/>
                      <a:r>
                        <a:rPr lang="en-US" sz="2400" b="1" u="none" strike="noStrike" dirty="0">
                          <a:effectLst/>
                        </a:rPr>
                        <a:t> </a:t>
                      </a:r>
                      <a:endParaRPr lang="en-US" sz="2400" b="1"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a:solidFill>
                            <a:srgbClr val="000000"/>
                          </a:solidFill>
                          <a:effectLst/>
                          <a:latin typeface="Calibri"/>
                        </a:rPr>
                        <a:t>b</a:t>
                      </a:r>
                      <a:endParaRPr lang="el-GR" sz="2400" b="1" i="0" u="none" strike="noStrike" dirty="0">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0" fontAlgn="ctr"/>
                      <a:r>
                        <a:rPr lang="en-US" sz="2400" b="1" u="none" strike="noStrike" dirty="0">
                          <a:effectLst/>
                        </a:rPr>
                        <a:t>S.E.</a:t>
                      </a:r>
                      <a:endParaRPr lang="en-US" sz="2400" b="1" i="0" u="none" strike="noStrike" dirty="0">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a:solidFill>
                            <a:srgbClr val="000000"/>
                          </a:solidFill>
                          <a:effectLst/>
                          <a:latin typeface="Calibri"/>
                        </a:rPr>
                        <a:t>Sig.</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81651">
                <a:tc gridSpan="2">
                  <a:txBody>
                    <a:bodyPr/>
                    <a:lstStyle/>
                    <a:p>
                      <a:pPr algn="l" fontAlgn="b"/>
                      <a:r>
                        <a:rPr lang="en-US" sz="2400" u="none" strike="noStrike" dirty="0">
                          <a:effectLst/>
                        </a:rPr>
                        <a:t>Correlational model (without controls) </a:t>
                      </a:r>
                      <a:endParaRPr lang="en-US" sz="24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tc hMerge="1">
                  <a:txBody>
                    <a:bodyPr/>
                    <a:lstStyle/>
                    <a:p>
                      <a:endParaRPr lang="en-US"/>
                    </a:p>
                  </a:txBody>
                  <a:tcPr/>
                </a:tc>
                <a:tc>
                  <a:txBody>
                    <a:bodyPr/>
                    <a:lstStyle/>
                    <a:p>
                      <a:pPr algn="ctr" rtl="0" fontAlgn="ctr"/>
                      <a:r>
                        <a:rPr lang="en-US" sz="2400" u="none" strike="noStrike" dirty="0">
                          <a:effectLst/>
                        </a:rPr>
                        <a:t>-.098</a:t>
                      </a:r>
                      <a:endParaRPr lang="en-US" sz="24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ctr" rtl="0" fontAlgn="ctr"/>
                      <a:r>
                        <a:rPr lang="en-US" sz="2400" u="none" strike="noStrike" dirty="0">
                          <a:effectLst/>
                        </a:rPr>
                        <a:t>.019</a:t>
                      </a:r>
                      <a:endParaRPr lang="en-US" sz="24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ctr" rtl="0" fontAlgn="ctr"/>
                      <a:r>
                        <a:rPr lang="en-US" sz="2400" u="none" strike="noStrike" dirty="0">
                          <a:effectLst/>
                        </a:rPr>
                        <a:t>***</a:t>
                      </a:r>
                      <a:endParaRPr lang="en-US" sz="24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581651">
                <a:tc gridSpan="2">
                  <a:txBody>
                    <a:bodyPr/>
                    <a:lstStyle/>
                    <a:p>
                      <a:pPr algn="l" fontAlgn="b"/>
                      <a:r>
                        <a:rPr lang="en-US" sz="2400" u="none" strike="noStrike" dirty="0">
                          <a:effectLst/>
                        </a:rPr>
                        <a:t>Correlational Model with Controls</a:t>
                      </a:r>
                      <a:endParaRPr lang="en-US" sz="2400" b="0" i="0" u="none" strike="noStrike" dirty="0">
                        <a:solidFill>
                          <a:srgbClr val="000000"/>
                        </a:solidFill>
                        <a:effectLst/>
                        <a:latin typeface="Calibri"/>
                      </a:endParaRPr>
                    </a:p>
                  </a:txBody>
                  <a:tcPr marL="9525" marR="9525" marT="9525" marB="0" anchor="b"/>
                </a:tc>
                <a:tc hMerge="1">
                  <a:txBody>
                    <a:bodyPr/>
                    <a:lstStyle/>
                    <a:p>
                      <a:endParaRPr lang="en-US"/>
                    </a:p>
                  </a:txBody>
                  <a:tcPr/>
                </a:tc>
                <a:tc>
                  <a:txBody>
                    <a:bodyPr/>
                    <a:lstStyle/>
                    <a:p>
                      <a:pPr algn="ctr" rtl="0" fontAlgn="ctr"/>
                      <a:r>
                        <a:rPr lang="en-US" sz="2400" u="none" strike="noStrike" dirty="0">
                          <a:effectLst/>
                        </a:rPr>
                        <a:t>.036</a:t>
                      </a:r>
                      <a:endParaRPr lang="en-US" sz="2400" b="0" i="0" u="none" strike="noStrike" dirty="0">
                        <a:solidFill>
                          <a:srgbClr val="000000"/>
                        </a:solidFill>
                        <a:effectLst/>
                        <a:latin typeface="Calibri"/>
                      </a:endParaRPr>
                    </a:p>
                  </a:txBody>
                  <a:tcPr marL="9525" marR="9525" marT="9525" marB="0" anchor="b"/>
                </a:tc>
                <a:tc>
                  <a:txBody>
                    <a:bodyPr/>
                    <a:lstStyle/>
                    <a:p>
                      <a:pPr algn="ctr" rtl="0" fontAlgn="ctr"/>
                      <a:r>
                        <a:rPr lang="en-US" sz="2400" u="none" strike="noStrike" dirty="0">
                          <a:effectLst/>
                        </a:rPr>
                        <a:t>.020</a:t>
                      </a:r>
                      <a:endParaRPr lang="en-US" sz="2400" b="0" i="0" u="none" strike="noStrike" dirty="0">
                        <a:solidFill>
                          <a:srgbClr val="000000"/>
                        </a:solidFill>
                        <a:effectLst/>
                        <a:latin typeface="Calibri"/>
                      </a:endParaRPr>
                    </a:p>
                  </a:txBody>
                  <a:tcPr marL="9525" marR="9525" marT="9525" marB="0" anchor="b"/>
                </a:tc>
                <a:tc>
                  <a:txBody>
                    <a:bodyPr/>
                    <a:lstStyle/>
                    <a:p>
                      <a:pPr algn="ctr" rtl="0" fontAlgn="ctr"/>
                      <a:r>
                        <a:rPr lang="en-US" sz="2400" u="none" strike="noStrike">
                          <a:effectLst/>
                        </a:rPr>
                        <a:t>N.S.</a:t>
                      </a:r>
                      <a:endParaRPr lang="en-US" sz="24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581651">
                <a:tc gridSpan="2">
                  <a:txBody>
                    <a:bodyPr/>
                    <a:lstStyle/>
                    <a:p>
                      <a:pPr algn="l" fontAlgn="b"/>
                      <a:r>
                        <a:rPr lang="en-US" sz="2400" u="none" strike="noStrike" dirty="0">
                          <a:effectLst/>
                        </a:rPr>
                        <a:t>SEM Model (without controls)</a:t>
                      </a:r>
                      <a:endParaRPr lang="en-US" sz="2400" b="0" i="0" u="none" strike="noStrike" dirty="0">
                        <a:solidFill>
                          <a:srgbClr val="000000"/>
                        </a:solidFill>
                        <a:effectLst/>
                        <a:latin typeface="Calibri"/>
                      </a:endParaRPr>
                    </a:p>
                  </a:txBody>
                  <a:tcPr marL="9525" marR="9525" marT="9525" marB="0" anchor="b"/>
                </a:tc>
                <a:tc hMerge="1">
                  <a:txBody>
                    <a:bodyPr/>
                    <a:lstStyle/>
                    <a:p>
                      <a:endParaRPr lang="en-US"/>
                    </a:p>
                  </a:txBody>
                  <a:tcPr/>
                </a:tc>
                <a:tc>
                  <a:txBody>
                    <a:bodyPr/>
                    <a:lstStyle/>
                    <a:p>
                      <a:pPr algn="ctr" rtl="0" fontAlgn="ctr"/>
                      <a:r>
                        <a:rPr lang="en-US" sz="2400" u="none" strike="noStrike" dirty="0">
                          <a:effectLst/>
                        </a:rPr>
                        <a:t>-.081</a:t>
                      </a:r>
                      <a:endParaRPr lang="en-US" sz="2400" b="0" i="0" u="none" strike="noStrike" dirty="0">
                        <a:solidFill>
                          <a:srgbClr val="000000"/>
                        </a:solidFill>
                        <a:effectLst/>
                        <a:latin typeface="Calibri"/>
                      </a:endParaRPr>
                    </a:p>
                  </a:txBody>
                  <a:tcPr marL="9525" marR="9525" marT="9525" marB="0" anchor="b"/>
                </a:tc>
                <a:tc>
                  <a:txBody>
                    <a:bodyPr/>
                    <a:lstStyle/>
                    <a:p>
                      <a:pPr algn="ctr" rtl="0" fontAlgn="ctr"/>
                      <a:r>
                        <a:rPr lang="en-US" sz="2400" b="0" i="0" u="none" strike="noStrike" dirty="0">
                          <a:solidFill>
                            <a:schemeClr val="tx1"/>
                          </a:solidFill>
                          <a:effectLst/>
                          <a:latin typeface="+mn-lt"/>
                        </a:rPr>
                        <a:t>.019</a:t>
                      </a:r>
                      <a:endParaRPr lang="en-US" sz="2400" b="0" i="0" u="none" strike="noStrike" dirty="0">
                        <a:solidFill>
                          <a:srgbClr val="000000"/>
                        </a:solidFill>
                        <a:effectLst/>
                        <a:latin typeface="Calibri"/>
                      </a:endParaRPr>
                    </a:p>
                  </a:txBody>
                  <a:tcPr marL="9525" marR="9525" marT="9525" marB="0" anchor="b"/>
                </a:tc>
                <a:tc>
                  <a:txBody>
                    <a:bodyPr/>
                    <a:lstStyle/>
                    <a:p>
                      <a:pPr algn="ctr" rtl="0" fontAlgn="ctr"/>
                      <a:r>
                        <a:rPr lang="en-US" sz="2400" u="none" strike="noStrike">
                          <a:effectLst/>
                        </a:rPr>
                        <a:t>***</a:t>
                      </a:r>
                      <a:endParaRPr lang="en-US" sz="24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581651">
                <a:tc gridSpan="2">
                  <a:txBody>
                    <a:bodyPr/>
                    <a:lstStyle/>
                    <a:p>
                      <a:pPr algn="l" fontAlgn="b"/>
                      <a:r>
                        <a:rPr lang="en-US" sz="2400" u="none" strike="noStrike" dirty="0">
                          <a:effectLst/>
                        </a:rPr>
                        <a:t>SEM Model with Controls</a:t>
                      </a:r>
                      <a:endParaRPr lang="en-US" sz="2400" b="0" i="0"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rtl="0" fontAlgn="ctr"/>
                      <a:r>
                        <a:rPr lang="en-US" sz="2400" u="none" strike="noStrike" dirty="0">
                          <a:effectLst/>
                        </a:rPr>
                        <a:t>.054</a:t>
                      </a:r>
                      <a:endParaRPr lang="en-US" sz="2400" b="0" i="0"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rtl="0" fontAlgn="ctr"/>
                      <a:r>
                        <a:rPr lang="en-US" sz="2400" u="none" strike="noStrike" dirty="0">
                          <a:effectLst/>
                        </a:rPr>
                        <a:t>0.020</a:t>
                      </a:r>
                      <a:endParaRPr lang="en-US" sz="2400" b="0" i="0"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rtl="0" fontAlgn="ctr"/>
                      <a:r>
                        <a:rPr lang="en-US" sz="2400" u="none" strike="noStrike" dirty="0">
                          <a:effectLst/>
                        </a:rPr>
                        <a:t>**</a:t>
                      </a:r>
                      <a:endParaRPr lang="en-US" sz="2400" b="0" i="0"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81651">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rPr>
                        <a:t>Note: *p&lt;.05;</a:t>
                      </a:r>
                      <a:r>
                        <a:rPr lang="en-US" sz="1200" u="none" strike="noStrike" baseline="0" dirty="0">
                          <a:effectLst/>
                        </a:rPr>
                        <a:t> **p&lt;.01; </a:t>
                      </a:r>
                      <a:r>
                        <a:rPr lang="en-US" sz="1200" u="none" strike="noStrike" dirty="0">
                          <a:effectLst/>
                        </a:rPr>
                        <a:t> ***p&lt;.001</a:t>
                      </a:r>
                    </a:p>
                    <a:p>
                      <a:pPr algn="l" fontAlgn="b"/>
                      <a:endParaRPr lang="en-US" sz="12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tc hMerge="1">
                  <a:txBody>
                    <a:bodyPr/>
                    <a:lstStyle/>
                    <a:p>
                      <a:endParaRPr lang="en-US"/>
                    </a:p>
                  </a:txBody>
                  <a:tcPr/>
                </a:tc>
                <a:tc>
                  <a:txBody>
                    <a:bodyPr/>
                    <a:lstStyle/>
                    <a:p>
                      <a:pPr algn="ctr" rtl="0" fontAlgn="ctr"/>
                      <a:endParaRPr lang="en-US" sz="1200" b="0" i="0" u="none" strike="noStrike">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rtl="0" fontAlgn="ctr"/>
                      <a:endParaRPr lang="en-US" sz="1200" b="0" i="0" u="none" strike="noStrike">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rtl="0" fontAlgn="ctr"/>
                      <a:endParaRPr lang="en-US" sz="1200" b="0" i="0" u="none" strike="noStrike" dirty="0">
                        <a:solidFill>
                          <a:srgbClr val="000000"/>
                        </a:solidFill>
                        <a:effectLst/>
                        <a:latin typeface="Calibri"/>
                      </a:endParaRPr>
                    </a:p>
                  </a:txBody>
                  <a:tcPr marL="9525" marR="9525" marT="9525" marB="0" anchor="ct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520625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Non-invariant structural parameters</a:t>
            </a:r>
          </a:p>
        </p:txBody>
      </p:sp>
      <p:graphicFrame>
        <p:nvGraphicFramePr>
          <p:cNvPr id="6" name="Table 5"/>
          <p:cNvGraphicFramePr>
            <a:graphicFrameLocks noGrp="1"/>
          </p:cNvGraphicFramePr>
          <p:nvPr>
            <p:extLst>
              <p:ext uri="{D42A27DB-BD31-4B8C-83A1-F6EECF244321}">
                <p14:modId xmlns:p14="http://schemas.microsoft.com/office/powerpoint/2010/main" val="2591197469"/>
              </p:ext>
            </p:extLst>
          </p:nvPr>
        </p:nvGraphicFramePr>
        <p:xfrm>
          <a:off x="990600" y="1600200"/>
          <a:ext cx="7086600" cy="4879275"/>
        </p:xfrm>
        <a:graphic>
          <a:graphicData uri="http://schemas.openxmlformats.org/drawingml/2006/table">
            <a:tbl>
              <a:tblPr firstRow="1" bandRow="1">
                <a:tableStyleId>{5C22544A-7EE6-4342-B048-85BDC9FD1C3A}</a:tableStyleId>
              </a:tblPr>
              <a:tblGrid>
                <a:gridCol w="3055133">
                  <a:extLst>
                    <a:ext uri="{9D8B030D-6E8A-4147-A177-3AD203B41FA5}">
                      <a16:colId xmlns:a16="http://schemas.microsoft.com/office/drawing/2014/main" val="20000"/>
                    </a:ext>
                  </a:extLst>
                </a:gridCol>
                <a:gridCol w="1635994">
                  <a:extLst>
                    <a:ext uri="{9D8B030D-6E8A-4147-A177-3AD203B41FA5}">
                      <a16:colId xmlns:a16="http://schemas.microsoft.com/office/drawing/2014/main" val="20001"/>
                    </a:ext>
                  </a:extLst>
                </a:gridCol>
                <a:gridCol w="185485">
                  <a:extLst>
                    <a:ext uri="{9D8B030D-6E8A-4147-A177-3AD203B41FA5}">
                      <a16:colId xmlns:a16="http://schemas.microsoft.com/office/drawing/2014/main" val="20002"/>
                    </a:ext>
                  </a:extLst>
                </a:gridCol>
                <a:gridCol w="965378">
                  <a:extLst>
                    <a:ext uri="{9D8B030D-6E8A-4147-A177-3AD203B41FA5}">
                      <a16:colId xmlns:a16="http://schemas.microsoft.com/office/drawing/2014/main" val="20003"/>
                    </a:ext>
                  </a:extLst>
                </a:gridCol>
                <a:gridCol w="1244610">
                  <a:extLst>
                    <a:ext uri="{9D8B030D-6E8A-4147-A177-3AD203B41FA5}">
                      <a16:colId xmlns:a16="http://schemas.microsoft.com/office/drawing/2014/main" val="20004"/>
                    </a:ext>
                  </a:extLst>
                </a:gridCol>
              </a:tblGrid>
              <a:tr h="3489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a:endParaRPr>
                    </a:p>
                  </a:txBody>
                  <a:tcPr/>
                </a:tc>
                <a:tc>
                  <a:txBody>
                    <a:bodyPr/>
                    <a:lstStyle/>
                    <a:p>
                      <a:pPr algn="ctr"/>
                      <a:r>
                        <a:rPr lang="en-US" dirty="0"/>
                        <a:t>b</a:t>
                      </a:r>
                    </a:p>
                  </a:txBody>
                  <a:tcPr/>
                </a:tc>
                <a:tc gridSpan="2">
                  <a:txBody>
                    <a:bodyPr/>
                    <a:lstStyle/>
                    <a:p>
                      <a:pPr algn="ctr"/>
                      <a:r>
                        <a:rPr lang="en-US" dirty="0"/>
                        <a:t>S. E.</a:t>
                      </a:r>
                    </a:p>
                  </a:txBody>
                  <a:tcPr/>
                </a:tc>
                <a:tc hMerge="1">
                  <a:txBody>
                    <a:bodyPr/>
                    <a:lstStyle/>
                    <a:p>
                      <a:endParaRPr lang="en-US"/>
                    </a:p>
                  </a:txBody>
                  <a:tcPr/>
                </a:tc>
                <a:tc>
                  <a:txBody>
                    <a:bodyPr/>
                    <a:lstStyle/>
                    <a:p>
                      <a:pPr algn="ctr"/>
                      <a:r>
                        <a:rPr lang="en-US" dirty="0"/>
                        <a:t>Sig.</a:t>
                      </a:r>
                    </a:p>
                  </a:txBody>
                  <a:tcPr/>
                </a:tc>
                <a:extLst>
                  <a:ext uri="{0D108BD9-81ED-4DB2-BD59-A6C34878D82A}">
                    <a16:rowId xmlns:a16="http://schemas.microsoft.com/office/drawing/2014/main" val="10000"/>
                  </a:ext>
                </a:extLst>
              </a:tr>
              <a:tr h="610702">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Path going from “scholarly productivity” to “nexus”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489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Liberal Arts</a:t>
                      </a:r>
                      <a:endParaRPr lang="en-US" sz="1400" b="0" i="0" u="none" strike="noStrike" dirty="0">
                        <a:solidFill>
                          <a:srgbClr val="000000"/>
                        </a:solidFill>
                        <a:effectLst/>
                        <a:latin typeface="Calibri"/>
                      </a:endParaRPr>
                    </a:p>
                  </a:txBody>
                  <a:tcPr/>
                </a:tc>
                <a:tc>
                  <a:txBody>
                    <a:bodyPr/>
                    <a:lstStyle/>
                    <a:p>
                      <a:pPr algn="ctr"/>
                      <a:r>
                        <a:rPr lang="en-US" dirty="0"/>
                        <a:t>.077</a:t>
                      </a:r>
                    </a:p>
                  </a:txBody>
                  <a:tcPr/>
                </a:tc>
                <a:tc gridSpan="2">
                  <a:txBody>
                    <a:bodyPr/>
                    <a:lstStyle/>
                    <a:p>
                      <a:endParaRPr lang="en-US" dirty="0"/>
                    </a:p>
                  </a:txBody>
                  <a:tcPr/>
                </a:tc>
                <a:tc hMerge="1">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r h="3489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Master's Comprehensive</a:t>
                      </a:r>
                      <a:endParaRPr lang="en-US" sz="1400" b="0" i="0" u="none" strike="noStrike" dirty="0">
                        <a:solidFill>
                          <a:srgbClr val="000000"/>
                        </a:solidFill>
                        <a:effectLst/>
                        <a:latin typeface="Calibri"/>
                      </a:endParaRPr>
                    </a:p>
                  </a:txBody>
                  <a:tcPr/>
                </a:tc>
                <a:tc>
                  <a:txBody>
                    <a:bodyPr/>
                    <a:lstStyle/>
                    <a:p>
                      <a:pPr algn="ctr"/>
                      <a:r>
                        <a:rPr lang="en-US" dirty="0"/>
                        <a:t>.211</a:t>
                      </a:r>
                    </a:p>
                  </a:txBody>
                  <a:tcPr/>
                </a:tc>
                <a:tc gridSpan="2">
                  <a:txBody>
                    <a:bodyPr/>
                    <a:lstStyle/>
                    <a:p>
                      <a:endParaRPr lang="en-US"/>
                    </a:p>
                  </a:txBody>
                  <a:tcPr/>
                </a:tc>
                <a:tc hMerge="1">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5632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Research Institutions</a:t>
                      </a:r>
                      <a:endParaRPr lang="en-US" sz="1400" b="0" i="0" u="none" strike="noStrike" dirty="0">
                        <a:solidFill>
                          <a:srgbClr val="000000"/>
                        </a:solidFill>
                        <a:effectLst/>
                        <a:latin typeface="Calibri"/>
                      </a:endParaRPr>
                    </a:p>
                  </a:txBody>
                  <a:tcPr/>
                </a:tc>
                <a:tc>
                  <a:txBody>
                    <a:bodyPr/>
                    <a:lstStyle/>
                    <a:p>
                      <a:pPr algn="ctr"/>
                      <a:r>
                        <a:rPr lang="en-US" dirty="0"/>
                        <a:t>.227</a:t>
                      </a:r>
                    </a:p>
                  </a:txBody>
                  <a:tcPr/>
                </a:tc>
                <a:tc gridSpan="2">
                  <a:txBody>
                    <a:bodyPr/>
                    <a:lstStyle/>
                    <a:p>
                      <a:endParaRPr lang="en-US"/>
                    </a:p>
                  </a:txBody>
                  <a:tcPr/>
                </a:tc>
                <a:tc hMerge="1">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610702">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Covariance</a:t>
                      </a:r>
                      <a:r>
                        <a:rPr lang="en-US" b="1" baseline="0" dirty="0"/>
                        <a:t> between “scholarly productivity” and “Student-Centered Pedagogy”</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489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Liberal Arts</a:t>
                      </a:r>
                      <a:endParaRPr lang="en-US" sz="1400" b="0" i="0" u="none" strike="noStrike" dirty="0">
                        <a:solidFill>
                          <a:srgbClr val="000000"/>
                        </a:solidFill>
                        <a:effectLst/>
                        <a:latin typeface="Calibri"/>
                      </a:endParaRPr>
                    </a:p>
                  </a:txBody>
                  <a:tcPr/>
                </a:tc>
                <a:tc gridSpan="2">
                  <a:txBody>
                    <a:bodyPr/>
                    <a:lstStyle/>
                    <a:p>
                      <a:pPr algn="ctr"/>
                      <a:r>
                        <a:rPr lang="en-US" dirty="0"/>
                        <a:t>.106</a:t>
                      </a:r>
                    </a:p>
                  </a:txBody>
                  <a:tcPr/>
                </a:tc>
                <a:tc hMerge="1">
                  <a:txBody>
                    <a:bodyPr/>
                    <a:lstStyle/>
                    <a:p>
                      <a:endParaRPr lang="en-US"/>
                    </a:p>
                  </a:txBody>
                  <a:tcPr/>
                </a:tc>
                <a:tc>
                  <a:txBody>
                    <a:bodyPr/>
                    <a:lstStyle/>
                    <a:p>
                      <a:pPr algn="ctr"/>
                      <a:r>
                        <a:rPr lang="en-US" dirty="0"/>
                        <a:t>.039</a:t>
                      </a:r>
                    </a:p>
                  </a:txBody>
                  <a:tcPr/>
                </a:tc>
                <a:tc>
                  <a:txBody>
                    <a:bodyPr/>
                    <a:lstStyle/>
                    <a:p>
                      <a:pPr algn="ctr"/>
                      <a:r>
                        <a:rPr lang="en-US" dirty="0"/>
                        <a:t>**</a:t>
                      </a:r>
                    </a:p>
                  </a:txBody>
                  <a:tcPr/>
                </a:tc>
                <a:extLst>
                  <a:ext uri="{0D108BD9-81ED-4DB2-BD59-A6C34878D82A}">
                    <a16:rowId xmlns:a16="http://schemas.microsoft.com/office/drawing/2014/main" val="10006"/>
                  </a:ext>
                </a:extLst>
              </a:tr>
              <a:tr h="3612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Master's</a:t>
                      </a:r>
                      <a:r>
                        <a:rPr lang="en-US" sz="1400" u="none" strike="noStrike" baseline="0" dirty="0">
                          <a:effectLst/>
                        </a:rPr>
                        <a:t> </a:t>
                      </a:r>
                      <a:r>
                        <a:rPr lang="en-US" sz="1400" u="none" strike="noStrike" dirty="0">
                          <a:effectLst/>
                        </a:rPr>
                        <a:t>Comprehensive</a:t>
                      </a:r>
                      <a:endParaRPr lang="en-US" sz="1400" b="0" i="0" u="none" strike="noStrike" dirty="0">
                        <a:solidFill>
                          <a:srgbClr val="000000"/>
                        </a:solidFill>
                        <a:effectLst/>
                        <a:latin typeface="Calibri"/>
                      </a:endParaRPr>
                    </a:p>
                  </a:txBody>
                  <a:tcPr/>
                </a:tc>
                <a:tc gridSpan="2">
                  <a:txBody>
                    <a:bodyPr/>
                    <a:lstStyle/>
                    <a:p>
                      <a:pPr algn="ctr"/>
                      <a:r>
                        <a:rPr lang="en-US" dirty="0">
                          <a:solidFill>
                            <a:srgbClr val="FF0000"/>
                          </a:solidFill>
                        </a:rPr>
                        <a:t>-.018</a:t>
                      </a:r>
                    </a:p>
                  </a:txBody>
                  <a:tcPr/>
                </a:tc>
                <a:tc hMerge="1">
                  <a:txBody>
                    <a:bodyPr/>
                    <a:lstStyle/>
                    <a:p>
                      <a:endParaRPr lang="en-US"/>
                    </a:p>
                  </a:txBody>
                  <a:tcPr/>
                </a:tc>
                <a:tc>
                  <a:txBody>
                    <a:bodyPr/>
                    <a:lstStyle/>
                    <a:p>
                      <a:pPr algn="ctr"/>
                      <a:r>
                        <a:rPr lang="en-US" dirty="0"/>
                        <a:t>.037</a:t>
                      </a:r>
                    </a:p>
                  </a:txBody>
                  <a:tcPr/>
                </a:tc>
                <a:tc>
                  <a:txBody>
                    <a:bodyPr/>
                    <a:lstStyle/>
                    <a:p>
                      <a:pPr algn="ctr"/>
                      <a:r>
                        <a:rPr lang="en-US" dirty="0"/>
                        <a:t>N.S.</a:t>
                      </a:r>
                    </a:p>
                  </a:txBody>
                  <a:tcPr/>
                </a:tc>
                <a:extLst>
                  <a:ext uri="{0D108BD9-81ED-4DB2-BD59-A6C34878D82A}">
                    <a16:rowId xmlns:a16="http://schemas.microsoft.com/office/drawing/2014/main" val="10007"/>
                  </a:ext>
                </a:extLst>
              </a:tr>
              <a:tr h="3489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Research Institutions</a:t>
                      </a:r>
                      <a:endParaRPr lang="en-US" sz="1400" b="0" i="0" u="none" strike="noStrike" dirty="0">
                        <a:solidFill>
                          <a:srgbClr val="000000"/>
                        </a:solidFill>
                        <a:effectLst/>
                        <a:latin typeface="Calibri"/>
                      </a:endParaRPr>
                    </a:p>
                  </a:txBody>
                  <a:tcPr/>
                </a:tc>
                <a:tc gridSpan="2">
                  <a:txBody>
                    <a:bodyPr/>
                    <a:lstStyle/>
                    <a:p>
                      <a:pPr algn="ctr"/>
                      <a:r>
                        <a:rPr lang="en-US" dirty="0"/>
                        <a:t>.096</a:t>
                      </a:r>
                    </a:p>
                  </a:txBody>
                  <a:tcPr/>
                </a:tc>
                <a:tc hMerge="1">
                  <a:txBody>
                    <a:bodyPr/>
                    <a:lstStyle/>
                    <a:p>
                      <a:endParaRPr lang="en-US"/>
                    </a:p>
                  </a:txBody>
                  <a:tcPr/>
                </a:tc>
                <a:tc>
                  <a:txBody>
                    <a:bodyPr/>
                    <a:lstStyle/>
                    <a:p>
                      <a:pPr algn="ctr"/>
                      <a:r>
                        <a:rPr lang="en-US" dirty="0"/>
                        <a:t>.030</a:t>
                      </a:r>
                    </a:p>
                  </a:txBody>
                  <a:tcPr/>
                </a:tc>
                <a:tc>
                  <a:txBody>
                    <a:bodyPr/>
                    <a:lstStyle/>
                    <a:p>
                      <a:pPr algn="ctr"/>
                      <a:r>
                        <a:rPr lang="en-US" dirty="0"/>
                        <a:t>***</a:t>
                      </a:r>
                    </a:p>
                  </a:txBody>
                  <a:tcPr/>
                </a:tc>
                <a:extLst>
                  <a:ext uri="{0D108BD9-81ED-4DB2-BD59-A6C34878D82A}">
                    <a16:rowId xmlns:a16="http://schemas.microsoft.com/office/drawing/2014/main" val="10008"/>
                  </a:ext>
                </a:extLst>
              </a:tr>
              <a:tr h="1068173">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Note: *p&lt;.05; **p&lt;.01;  ***p&lt;.001 Of the faculty in this study, 39.4%</a:t>
                      </a:r>
                      <a:r>
                        <a:rPr lang="en-US" sz="1400" u="none" strike="noStrike" baseline="0" dirty="0">
                          <a:effectLst/>
                        </a:rPr>
                        <a:t> were employed at research universities, 33.8% at master’s comprehensive universities, and the final 25.4% at liberal arts. </a:t>
                      </a:r>
                      <a:endParaRPr lang="en-US" sz="1400" dirty="0"/>
                    </a:p>
                    <a:p>
                      <a:pPr marL="0" marR="0" indent="0" algn="r" defTabSz="914400" rtl="0" eaLnBrk="1" fontAlgn="auto"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bl>
          </a:graphicData>
        </a:graphic>
      </p:graphicFrame>
      <p:sp>
        <p:nvSpPr>
          <p:cNvPr id="7" name="Right Arrow 6"/>
          <p:cNvSpPr/>
          <p:nvPr/>
        </p:nvSpPr>
        <p:spPr>
          <a:xfrm>
            <a:off x="152400" y="4769708"/>
            <a:ext cx="762000" cy="228600"/>
          </a:xfrm>
          <a:prstGeom prst="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3134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Discussion &amp; Implications</a:t>
            </a:r>
          </a:p>
        </p:txBody>
      </p:sp>
      <p:sp>
        <p:nvSpPr>
          <p:cNvPr id="3" name="Content Placeholder 2"/>
          <p:cNvSpPr>
            <a:spLocks noGrp="1"/>
          </p:cNvSpPr>
          <p:nvPr>
            <p:ph idx="1"/>
          </p:nvPr>
        </p:nvSpPr>
        <p:spPr>
          <a:xfrm>
            <a:off x="457200" y="1371600"/>
            <a:ext cx="8229600" cy="5334000"/>
          </a:xfrm>
        </p:spPr>
        <p:txBody>
          <a:bodyPr>
            <a:normAutofit/>
          </a:bodyPr>
          <a:lstStyle/>
          <a:p>
            <a:r>
              <a:rPr lang="en-US" b="1" dirty="0">
                <a:latin typeface="Arial" panose="020B0604020202020204" pitchFamily="34" charset="0"/>
                <a:cs typeface="Arial" panose="020B0604020202020204" pitchFamily="34" charset="0"/>
              </a:rPr>
              <a:t>Findings lend empirical support to the STAR framework</a:t>
            </a:r>
          </a:p>
          <a:p>
            <a:pPr lvl="1"/>
            <a:r>
              <a:rPr lang="en-US" dirty="0">
                <a:latin typeface="Arial" panose="020B0604020202020204" pitchFamily="34" charset="0"/>
                <a:cs typeface="Arial" panose="020B0604020202020204" pitchFamily="34" charset="0"/>
              </a:rPr>
              <a:t>There can be greater synergy between research and teaching as faculty engage in inquiry-based, student-centered teaching.   </a:t>
            </a:r>
          </a:p>
          <a:p>
            <a:pPr marL="548640" lvl="2" indent="0">
              <a:buNone/>
            </a:pPr>
            <a:endParaRPr lang="en-US" sz="9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Implications </a:t>
            </a:r>
          </a:p>
          <a:p>
            <a:pPr lvl="1"/>
            <a:r>
              <a:rPr lang="en-US" dirty="0">
                <a:latin typeface="Arial" panose="020B0604020202020204" pitchFamily="34" charset="0"/>
                <a:cs typeface="Arial" panose="020B0604020202020204" pitchFamily="34" charset="0"/>
              </a:rPr>
              <a:t>Identify faculty role models who use synergy and nexus practices, and can teach others how it’s done</a:t>
            </a:r>
          </a:p>
          <a:p>
            <a:pPr lvl="1"/>
            <a:r>
              <a:rPr lang="en-US" dirty="0">
                <a:latin typeface="Arial" panose="020B0604020202020204" pitchFamily="34" charset="0"/>
                <a:cs typeface="Arial" panose="020B0604020202020204" pitchFamily="34" charset="0"/>
              </a:rPr>
              <a:t>Give faculty time for course revisions and instructional strategies</a:t>
            </a:r>
          </a:p>
          <a:p>
            <a:pPr lvl="1"/>
            <a:r>
              <a:rPr lang="en-US" dirty="0">
                <a:latin typeface="Arial" panose="020B0604020202020204" pitchFamily="34" charset="0"/>
                <a:cs typeface="Arial" panose="020B0604020202020204" pitchFamily="34" charset="0"/>
              </a:rPr>
              <a:t>Provide more support for faculty with large course loads</a:t>
            </a:r>
          </a:p>
          <a:p>
            <a:pPr marL="274320" lvl="1" indent="0">
              <a:buNone/>
            </a:pP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487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Contact Information</a:t>
            </a:r>
          </a:p>
        </p:txBody>
      </p:sp>
      <p:sp>
        <p:nvSpPr>
          <p:cNvPr id="8" name="Rectangle 17"/>
          <p:cNvSpPr>
            <a:spLocks noChangeArrowheads="1"/>
          </p:cNvSpPr>
          <p:nvPr/>
        </p:nvSpPr>
        <p:spPr bwMode="auto">
          <a:xfrm>
            <a:off x="241300" y="1894212"/>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dirty="0">
                <a:solidFill>
                  <a:schemeClr val="accent5"/>
                </a:solidFill>
                <a:latin typeface="Arial" panose="020B0604020202020204" pitchFamily="34" charset="0"/>
                <a:cs typeface="Arial" panose="020B0604020202020204" pitchFamily="34" charset="0"/>
              </a:rPr>
              <a:t>Faculty/Co-PI’s</a:t>
            </a:r>
          </a:p>
          <a:p>
            <a:pPr marL="342900" indent="-342900">
              <a:lnSpc>
                <a:spcPct val="80000"/>
              </a:lnSpc>
              <a:spcBef>
                <a:spcPct val="20000"/>
              </a:spcBef>
              <a:buClr>
                <a:schemeClr val="tx2"/>
              </a:buClr>
              <a:buSzPct val="70000"/>
              <a:buFont typeface="Wingdings" pitchFamily="-123" charset="2"/>
              <a:buNone/>
            </a:pPr>
            <a:r>
              <a:rPr lang="en-US" sz="2000" dirty="0">
                <a:latin typeface="Arial" panose="020B0604020202020204" pitchFamily="34" charset="0"/>
                <a:cs typeface="Arial" panose="020B0604020202020204" pitchFamily="34" charset="0"/>
              </a:rPr>
              <a:t>Sylvia Hurtado</a:t>
            </a:r>
          </a:p>
          <a:p>
            <a:pPr marL="342900" indent="-342900">
              <a:lnSpc>
                <a:spcPct val="80000"/>
              </a:lnSpc>
              <a:spcBef>
                <a:spcPct val="20000"/>
              </a:spcBef>
              <a:buClr>
                <a:schemeClr val="tx2"/>
              </a:buClr>
              <a:buSzPct val="70000"/>
              <a:buFont typeface="Wingdings" pitchFamily="-123" charset="2"/>
              <a:buNone/>
            </a:pPr>
            <a:r>
              <a:rPr lang="en-US" sz="2000" dirty="0">
                <a:latin typeface="Arial" panose="020B0604020202020204" pitchFamily="34" charset="0"/>
                <a:cs typeface="Arial" panose="020B0604020202020204" pitchFamily="34" charset="0"/>
              </a:rPr>
              <a:t>Kevin Eagan</a:t>
            </a: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p:txBody>
      </p:sp>
      <p:sp>
        <p:nvSpPr>
          <p:cNvPr id="9" name="Rectangle 18"/>
          <p:cNvSpPr>
            <a:spLocks noChangeArrowheads="1"/>
          </p:cNvSpPr>
          <p:nvPr/>
        </p:nvSpPr>
        <p:spPr bwMode="auto">
          <a:xfrm>
            <a:off x="3025242" y="2480078"/>
            <a:ext cx="2232248" cy="1143000"/>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dirty="0">
                <a:latin typeface="Arial" panose="020B0604020202020204" pitchFamily="34" charset="0"/>
                <a:cs typeface="Arial" panose="020B0604020202020204" pitchFamily="34" charset="0"/>
              </a:rPr>
              <a:t>Krystle </a:t>
            </a:r>
            <a:r>
              <a:rPr lang="en-US" sz="2000" dirty="0" err="1">
                <a:latin typeface="Arial" panose="020B0604020202020204" pitchFamily="34" charset="0"/>
                <a:cs typeface="Arial" panose="020B0604020202020204" pitchFamily="34" charset="0"/>
              </a:rPr>
              <a:t>Cobian</a:t>
            </a:r>
            <a:endParaRPr lang="en-US" sz="2000" dirty="0">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pPr>
            <a:r>
              <a:rPr lang="en-US" sz="2000" dirty="0" err="1">
                <a:latin typeface="Arial" panose="020B0604020202020204" pitchFamily="34" charset="0"/>
                <a:cs typeface="Arial" panose="020B0604020202020204" pitchFamily="34" charset="0"/>
              </a:rPr>
              <a:t>Damani</a:t>
            </a:r>
            <a:r>
              <a:rPr lang="en-US" sz="2000" dirty="0">
                <a:latin typeface="Arial" panose="020B0604020202020204" pitchFamily="34" charset="0"/>
                <a:cs typeface="Arial" panose="020B0604020202020204" pitchFamily="34" charset="0"/>
              </a:rPr>
              <a:t> Lewis- White</a:t>
            </a:r>
          </a:p>
          <a:p>
            <a:pPr marL="342900" indent="-342900">
              <a:lnSpc>
                <a:spcPct val="80000"/>
              </a:lnSpc>
              <a:spcBef>
                <a:spcPct val="20000"/>
              </a:spcBef>
              <a:buClr>
                <a:schemeClr val="tx2"/>
              </a:buClr>
              <a:buSzPct val="70000"/>
            </a:pPr>
            <a:r>
              <a:rPr lang="en-US" sz="2000" dirty="0">
                <a:latin typeface="Arial" panose="020B0604020202020204" pitchFamily="34" charset="0"/>
                <a:cs typeface="Arial" panose="020B0604020202020204" pitchFamily="34" charset="0"/>
              </a:rPr>
              <a:t>Ashlee Wilkins</a:t>
            </a:r>
          </a:p>
        </p:txBody>
      </p:sp>
      <p:sp>
        <p:nvSpPr>
          <p:cNvPr id="10" name="Rectangle 9"/>
          <p:cNvSpPr>
            <a:spLocks noChangeArrowheads="1"/>
          </p:cNvSpPr>
          <p:nvPr/>
        </p:nvSpPr>
        <p:spPr bwMode="auto">
          <a:xfrm>
            <a:off x="5791200" y="1782297"/>
            <a:ext cx="2743200" cy="707886"/>
          </a:xfrm>
          <a:prstGeom prst="rect">
            <a:avLst/>
          </a:prstGeom>
          <a:noFill/>
          <a:ln w="9525">
            <a:noFill/>
            <a:miter lim="800000"/>
            <a:headEnd/>
            <a:tailEnd/>
          </a:ln>
        </p:spPr>
        <p:txBody>
          <a:bodyPr wrap="square">
            <a:prstTxWarp prst="textNoShape">
              <a:avLst/>
            </a:prstTxWarp>
            <a:spAutoFit/>
          </a:bodyPr>
          <a:lstStyle/>
          <a:p>
            <a:r>
              <a:rPr lang="en-US" sz="2000" dirty="0">
                <a:solidFill>
                  <a:schemeClr val="accent5"/>
                </a:solidFill>
                <a:latin typeface="Arial" panose="020B0604020202020204" pitchFamily="34" charset="0"/>
                <a:cs typeface="Arial" panose="020B0604020202020204" pitchFamily="34" charset="0"/>
              </a:rPr>
              <a:t>Administrative Staff</a:t>
            </a:r>
          </a:p>
          <a:p>
            <a:r>
              <a:rPr lang="en-US" sz="2000" dirty="0">
                <a:latin typeface="Arial" panose="020B0604020202020204" pitchFamily="34" charset="0"/>
                <a:cs typeface="Arial" panose="020B0604020202020204" pitchFamily="34" charset="0"/>
              </a:rPr>
              <a:t>Dominique Harrison</a:t>
            </a:r>
          </a:p>
        </p:txBody>
      </p:sp>
      <p:sp>
        <p:nvSpPr>
          <p:cNvPr id="11" name="Rectangle 10"/>
          <p:cNvSpPr>
            <a:spLocks noChangeArrowheads="1"/>
          </p:cNvSpPr>
          <p:nvPr/>
        </p:nvSpPr>
        <p:spPr bwMode="auto">
          <a:xfrm>
            <a:off x="2721723" y="1767458"/>
            <a:ext cx="2535767" cy="646331"/>
          </a:xfrm>
          <a:prstGeom prst="rect">
            <a:avLst/>
          </a:prstGeom>
          <a:noFill/>
          <a:ln w="9525">
            <a:noFill/>
            <a:miter lim="800000"/>
            <a:headEnd/>
            <a:tailEnd/>
          </a:ln>
        </p:spPr>
        <p:txBody>
          <a:bodyPr wrap="square">
            <a:prstTxWarp prst="textNoShape">
              <a:avLst/>
            </a:prstTxWarp>
            <a:spAutoFit/>
          </a:bodyPr>
          <a:lstStyle/>
          <a:p>
            <a:pPr marL="342900" indent="-342900" algn="ctr">
              <a:lnSpc>
                <a:spcPct val="80000"/>
              </a:lnSpc>
              <a:spcBef>
                <a:spcPct val="20000"/>
              </a:spcBef>
              <a:buClr>
                <a:schemeClr val="tx2"/>
              </a:buClr>
              <a:buSzPct val="70000"/>
              <a:buFont typeface="Wingdings" pitchFamily="-123" charset="2"/>
              <a:buNone/>
            </a:pPr>
            <a:r>
              <a:rPr lang="en-US" sz="2000" dirty="0">
                <a:solidFill>
                  <a:schemeClr val="accent5"/>
                </a:solidFill>
                <a:latin typeface="Arial" panose="020B0604020202020204" pitchFamily="34" charset="0"/>
                <a:cs typeface="Arial" panose="020B0604020202020204" pitchFamily="34" charset="0"/>
              </a:rPr>
              <a:t>Graduate Research </a:t>
            </a:r>
          </a:p>
          <a:p>
            <a:pPr marL="342900" indent="-342900" algn="ctr">
              <a:lnSpc>
                <a:spcPct val="80000"/>
              </a:lnSpc>
              <a:spcBef>
                <a:spcPct val="20000"/>
              </a:spcBef>
              <a:buClr>
                <a:schemeClr val="tx2"/>
              </a:buClr>
              <a:buSzPct val="70000"/>
              <a:buFont typeface="Wingdings" pitchFamily="-123" charset="2"/>
              <a:buNone/>
            </a:pPr>
            <a:r>
              <a:rPr lang="en-US" sz="2000" dirty="0">
                <a:solidFill>
                  <a:schemeClr val="accent5"/>
                </a:solidFill>
                <a:latin typeface="Arial" panose="020B0604020202020204" pitchFamily="34" charset="0"/>
                <a:cs typeface="Arial" panose="020B0604020202020204" pitchFamily="34" charset="0"/>
              </a:rPr>
              <a:t>Assistants</a:t>
            </a:r>
          </a:p>
        </p:txBody>
      </p:sp>
      <p:pic>
        <p:nvPicPr>
          <p:cNvPr id="12" name="Picture 11"/>
          <p:cNvPicPr>
            <a:picLocks noChangeAspect="1" noChangeArrowheads="1"/>
          </p:cNvPicPr>
          <p:nvPr/>
        </p:nvPicPr>
        <p:blipFill>
          <a:blip r:embed="rId3" cstate="print"/>
          <a:srcRect/>
          <a:stretch>
            <a:fillRect/>
          </a:stretch>
        </p:blipFill>
        <p:spPr bwMode="auto">
          <a:xfrm>
            <a:off x="241300" y="3464096"/>
            <a:ext cx="1765920" cy="1715030"/>
          </a:xfrm>
          <a:prstGeom prst="rect">
            <a:avLst/>
          </a:prstGeom>
          <a:noFill/>
          <a:ln w="9525">
            <a:noFill/>
            <a:round/>
            <a:headEnd/>
            <a:tailEnd/>
          </a:ln>
        </p:spPr>
      </p:pic>
      <p:sp>
        <p:nvSpPr>
          <p:cNvPr id="13" name="Rectangle 16"/>
          <p:cNvSpPr>
            <a:spLocks noChangeArrowheads="1"/>
          </p:cNvSpPr>
          <p:nvPr/>
        </p:nvSpPr>
        <p:spPr bwMode="auto">
          <a:xfrm>
            <a:off x="1219200" y="4045651"/>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2000" dirty="0">
                <a:latin typeface="Arial" panose="020B0604020202020204" pitchFamily="34" charset="0"/>
                <a:cs typeface="Arial" panose="020B0604020202020204" pitchFamily="34" charset="0"/>
              </a:rPr>
              <a:t>Website: www.heri.ucla.edu</a:t>
            </a:r>
            <a:endParaRPr lang="en-US" sz="1800" dirty="0">
              <a:latin typeface="Arial" panose="020B0604020202020204" pitchFamily="34" charset="0"/>
              <a:cs typeface="Arial" panose="020B0604020202020204" pitchFamily="34" charset="0"/>
            </a:endParaRPr>
          </a:p>
          <a:p>
            <a:pPr marL="342900" indent="-342900" algn="ctr">
              <a:spcBef>
                <a:spcPct val="20000"/>
              </a:spcBef>
              <a:buClr>
                <a:schemeClr val="tx2"/>
              </a:buClr>
              <a:buSzPct val="70000"/>
              <a:buFont typeface="Wingdings" pitchFamily="-123" charset="2"/>
              <a:buNone/>
            </a:pPr>
            <a:r>
              <a:rPr lang="en-US" dirty="0">
                <a:latin typeface="Arial" panose="020B0604020202020204" pitchFamily="34" charset="0"/>
                <a:cs typeface="Arial" panose="020B0604020202020204" pitchFamily="34" charset="0"/>
              </a:rPr>
              <a:t>E</a:t>
            </a:r>
            <a:r>
              <a:rPr lang="en-US" sz="1800" dirty="0">
                <a:latin typeface="Arial" panose="020B0604020202020204" pitchFamily="34" charset="0"/>
                <a:cs typeface="Arial" panose="020B0604020202020204" pitchFamily="34" charset="0"/>
              </a:rPr>
              <a:t>-mail: </a:t>
            </a:r>
            <a:r>
              <a:rPr lang="en-US" sz="1800" dirty="0">
                <a:solidFill>
                  <a:schemeClr val="tx2"/>
                </a:solidFill>
                <a:latin typeface="Arial" panose="020B0604020202020204" pitchFamily="34" charset="0"/>
                <a:cs typeface="Arial" panose="020B0604020202020204" pitchFamily="34" charset="0"/>
              </a:rPr>
              <a:t>heri@ucla.edu</a:t>
            </a:r>
          </a:p>
        </p:txBody>
      </p:sp>
      <p:sp>
        <p:nvSpPr>
          <p:cNvPr id="14" name="Rectangle 13"/>
          <p:cNvSpPr>
            <a:spLocks noChangeArrowheads="1"/>
          </p:cNvSpPr>
          <p:nvPr/>
        </p:nvSpPr>
        <p:spPr bwMode="auto">
          <a:xfrm>
            <a:off x="5715000" y="2743200"/>
            <a:ext cx="3352800" cy="707886"/>
          </a:xfrm>
          <a:prstGeom prst="rect">
            <a:avLst/>
          </a:prstGeom>
          <a:noFill/>
          <a:ln w="9525">
            <a:noFill/>
            <a:miter lim="800000"/>
            <a:headEnd/>
            <a:tailEnd/>
          </a:ln>
        </p:spPr>
        <p:txBody>
          <a:bodyPr wrap="square">
            <a:prstTxWarp prst="textNoShape">
              <a:avLst/>
            </a:prstTxWarp>
            <a:spAutoFit/>
          </a:bodyPr>
          <a:lstStyle/>
          <a:p>
            <a:r>
              <a:rPr lang="en-US" sz="2000" dirty="0">
                <a:solidFill>
                  <a:schemeClr val="accent5"/>
                </a:solidFill>
                <a:latin typeface="Arial" panose="020B0604020202020204" pitchFamily="34" charset="0"/>
                <a:cs typeface="Arial" panose="020B0604020202020204" pitchFamily="34" charset="0"/>
              </a:rPr>
              <a:t>Post-Doctoral Fellow</a:t>
            </a:r>
            <a:endParaRPr lang="en-US" sz="2000" dirty="0">
              <a:solidFill>
                <a:srgbClr val="21324D"/>
              </a:solidFill>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pPr>
            <a:r>
              <a:rPr lang="en-US" sz="2000" dirty="0">
                <a:latin typeface="Arial" panose="020B0604020202020204" pitchFamily="34" charset="0"/>
                <a:cs typeface="Arial" panose="020B0604020202020204" pitchFamily="34" charset="0"/>
              </a:rPr>
              <a:t>Tanya Figueroa</a:t>
            </a:r>
          </a:p>
        </p:txBody>
      </p:sp>
      <p:sp>
        <p:nvSpPr>
          <p:cNvPr id="16" name="Rectangle 3"/>
          <p:cNvSpPr txBox="1">
            <a:spLocks noChangeArrowheads="1"/>
          </p:cNvSpPr>
          <p:nvPr/>
        </p:nvSpPr>
        <p:spPr bwMode="auto">
          <a:xfrm>
            <a:off x="1422400" y="5562600"/>
            <a:ext cx="7696200" cy="990600"/>
          </a:xfrm>
          <a:prstGeom prst="rect">
            <a:avLst/>
          </a:prstGeom>
          <a:noFill/>
          <a:ln w="9525">
            <a:noFill/>
            <a:miter lim="800000"/>
            <a:headEnd/>
            <a:tailEnd/>
          </a:ln>
        </p:spPr>
        <p:txBody>
          <a:bodyPr/>
          <a:lstStyle/>
          <a:p>
            <a:r>
              <a:rPr lang="en-US" sz="1200" dirty="0">
                <a:latin typeface="Constantia" panose="02030602050306030303" pitchFamily="18" charset="0"/>
              </a:rPr>
              <a:t>This study was made possible by the support of the National Institute of General Medical Sciences, NIH Grant Numbers R01 GMO71968-05 and 1RC1GM090776-01.This independent research and the views expressed here do not indicate endorsement by the sponsors. </a:t>
            </a:r>
          </a:p>
        </p:txBody>
      </p:sp>
    </p:spTree>
    <p:extLst>
      <p:ext uri="{BB962C8B-B14F-4D97-AF65-F5344CB8AC3E}">
        <p14:creationId xmlns:p14="http://schemas.microsoft.com/office/powerpoint/2010/main" val="3985482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Literature Review</a:t>
            </a:r>
          </a:p>
        </p:txBody>
      </p:sp>
      <p:sp>
        <p:nvSpPr>
          <p:cNvPr id="3" name="Content Placeholder 2"/>
          <p:cNvSpPr>
            <a:spLocks noGrp="1"/>
          </p:cNvSpPr>
          <p:nvPr>
            <p:ph idx="1"/>
          </p:nvPr>
        </p:nvSpPr>
        <p:spPr/>
        <p:txBody>
          <a:bodyPr>
            <a:normAutofit/>
          </a:bodyPr>
          <a:lstStyle/>
          <a:p>
            <a:r>
              <a:rPr lang="en-US" sz="2800" dirty="0">
                <a:latin typeface="Arial" panose="020B0604020202020204" pitchFamily="34" charset="0"/>
                <a:cs typeface="Arial" panose="020B0604020202020204" pitchFamily="34" charset="0"/>
              </a:rPr>
              <a:t>Academia’s reward structure promotes the dichotomy between research and teaching </a:t>
            </a:r>
          </a:p>
          <a:p>
            <a:r>
              <a:rPr lang="en-US" sz="2800" dirty="0">
                <a:latin typeface="Arial" panose="020B0604020202020204" pitchFamily="34" charset="0"/>
                <a:cs typeface="Arial" panose="020B0604020202020204" pitchFamily="34" charset="0"/>
              </a:rPr>
              <a:t>Scholarship on  the relationship between research and teaching yields mixed findings</a:t>
            </a:r>
          </a:p>
          <a:p>
            <a:r>
              <a:rPr lang="en-US" sz="2800" dirty="0">
                <a:latin typeface="Arial" panose="020B0604020202020204" pitchFamily="34" charset="0"/>
                <a:cs typeface="Arial" panose="020B0604020202020204" pitchFamily="34" charset="0"/>
              </a:rPr>
              <a:t>There may well be a happy “marriage between teaching and research”</a:t>
            </a:r>
          </a:p>
          <a:p>
            <a:r>
              <a:rPr lang="en-US" sz="2800" dirty="0">
                <a:latin typeface="Arial" panose="020B0604020202020204" pitchFamily="34" charset="0"/>
                <a:cs typeface="Arial" panose="020B0604020202020204" pitchFamily="34" charset="0"/>
              </a:rPr>
              <a:t>Inquiry-based teaching is associated with more positive learning gains compared to traditional lecture</a:t>
            </a:r>
          </a:p>
        </p:txBody>
      </p:sp>
    </p:spTree>
    <p:extLst>
      <p:ext uri="{BB962C8B-B14F-4D97-AF65-F5344CB8AC3E}">
        <p14:creationId xmlns:p14="http://schemas.microsoft.com/office/powerpoint/2010/main" val="424765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Factor Loadings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3950125"/>
              </p:ext>
            </p:extLst>
          </p:nvPr>
        </p:nvGraphicFramePr>
        <p:xfrm>
          <a:off x="228601" y="1523429"/>
          <a:ext cx="8153399" cy="5171387"/>
        </p:xfrm>
        <a:graphic>
          <a:graphicData uri="http://schemas.openxmlformats.org/drawingml/2006/table">
            <a:tbl>
              <a:tblPr>
                <a:tableStyleId>{2D5ABB26-0587-4C30-8999-92F81FD0307C}</a:tableStyleId>
              </a:tblPr>
              <a:tblGrid>
                <a:gridCol w="308808">
                  <a:extLst>
                    <a:ext uri="{9D8B030D-6E8A-4147-A177-3AD203B41FA5}">
                      <a16:colId xmlns:a16="http://schemas.microsoft.com/office/drawing/2014/main" val="20000"/>
                    </a:ext>
                  </a:extLst>
                </a:gridCol>
                <a:gridCol w="3585611">
                  <a:extLst>
                    <a:ext uri="{9D8B030D-6E8A-4147-A177-3AD203B41FA5}">
                      <a16:colId xmlns:a16="http://schemas.microsoft.com/office/drawing/2014/main" val="20001"/>
                    </a:ext>
                  </a:extLst>
                </a:gridCol>
                <a:gridCol w="3435493">
                  <a:extLst>
                    <a:ext uri="{9D8B030D-6E8A-4147-A177-3AD203B41FA5}">
                      <a16:colId xmlns:a16="http://schemas.microsoft.com/office/drawing/2014/main" val="20002"/>
                    </a:ext>
                  </a:extLst>
                </a:gridCol>
                <a:gridCol w="823487">
                  <a:extLst>
                    <a:ext uri="{9D8B030D-6E8A-4147-A177-3AD203B41FA5}">
                      <a16:colId xmlns:a16="http://schemas.microsoft.com/office/drawing/2014/main" val="20003"/>
                    </a:ext>
                  </a:extLst>
                </a:gridCol>
              </a:tblGrid>
              <a:tr h="142955">
                <a:tc gridSpan="2">
                  <a:txBody>
                    <a:bodyPr/>
                    <a:lstStyle/>
                    <a:p>
                      <a:pPr algn="l" fontAlgn="b"/>
                      <a:r>
                        <a:rPr lang="en-US" sz="1200" u="none" strike="noStrike" dirty="0">
                          <a:effectLst/>
                        </a:rPr>
                        <a:t>Factor Items and Loadings</a:t>
                      </a:r>
                      <a:endParaRPr lang="en-US" sz="1200" b="1" i="1" u="none" strike="noStrike" dirty="0">
                        <a:solidFill>
                          <a:srgbClr val="000000"/>
                        </a:solidFill>
                        <a:effectLst/>
                        <a:latin typeface="Calibri"/>
                      </a:endParaRPr>
                    </a:p>
                  </a:txBody>
                  <a:tcPr marL="7420" marR="7420" marT="7420" marB="0" anchor="b">
                    <a:lnB w="28575"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ctr"/>
                      <a:r>
                        <a:rPr lang="en-US" sz="1200" u="none" strike="noStrike" dirty="0">
                          <a:effectLst/>
                        </a:rPr>
                        <a:t> </a:t>
                      </a:r>
                      <a:endParaRPr lang="en-US" sz="1200" b="0" i="1" u="none" strike="noStrike" dirty="0">
                        <a:solidFill>
                          <a:srgbClr val="000000"/>
                        </a:solidFill>
                        <a:effectLst/>
                        <a:latin typeface="Calibri"/>
                      </a:endParaRPr>
                    </a:p>
                  </a:txBody>
                  <a:tcPr marL="7420" marR="7420" marT="7420" marB="0" anchor="ctr">
                    <a:lnB w="28575" cap="flat" cmpd="sng" algn="ctr">
                      <a:solidFill>
                        <a:schemeClr val="tx1"/>
                      </a:solidFill>
                      <a:prstDash val="solid"/>
                      <a:round/>
                      <a:headEnd type="none" w="med" len="med"/>
                      <a:tailEnd type="none" w="med" len="med"/>
                    </a:lnB>
                  </a:tcPr>
                </a:tc>
                <a:tc>
                  <a:txBody>
                    <a:bodyPr/>
                    <a:lstStyle/>
                    <a:p>
                      <a:pPr algn="l" fontAlgn="b"/>
                      <a:endParaRPr lang="en-US" sz="1200" b="0" i="1" u="none" strike="noStrike" dirty="0">
                        <a:solidFill>
                          <a:srgbClr val="000000"/>
                        </a:solidFill>
                        <a:effectLst/>
                        <a:latin typeface="Calibri"/>
                      </a:endParaRPr>
                    </a:p>
                  </a:txBody>
                  <a:tcPr marL="7420" marR="7420" marT="7420" marB="0" anchor="b">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5816">
                <a:tc>
                  <a:txBody>
                    <a:bodyPr/>
                    <a:lstStyle/>
                    <a:p>
                      <a:pPr algn="l" fontAlgn="b"/>
                      <a:r>
                        <a:rPr lang="en-US" sz="1200" u="none" strike="noStrike">
                          <a:effectLst/>
                        </a:rPr>
                        <a:t> </a:t>
                      </a:r>
                      <a:endParaRPr lang="en-US" sz="1200" b="0" i="0" u="none" strike="noStrike">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Item</a:t>
                      </a:r>
                      <a:endParaRPr lang="en-US" sz="1200" b="1" i="0"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Factor Loading</a:t>
                      </a:r>
                      <a:endParaRPr lang="en-US" sz="1200" b="1" i="0" u="none" strike="noStrike" dirty="0">
                        <a:solidFill>
                          <a:srgbClr val="000000"/>
                        </a:solidFill>
                        <a:effectLst/>
                        <a:latin typeface="Calibri"/>
                      </a:endParaRPr>
                    </a:p>
                  </a:txBody>
                  <a:tcPr marL="7420" marR="7420" marT="7420"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R²</a:t>
                      </a:r>
                      <a:endParaRPr lang="en-US" sz="1200" b="1" i="0"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2955">
                <a:tc gridSpan="2">
                  <a:txBody>
                    <a:bodyPr/>
                    <a:lstStyle/>
                    <a:p>
                      <a:pPr algn="l" fontAlgn="b"/>
                      <a:r>
                        <a:rPr lang="en-US" sz="1200" u="none" strike="noStrike" dirty="0">
                          <a:effectLst/>
                        </a:rPr>
                        <a:t>Research-Teaching Nexus </a:t>
                      </a:r>
                      <a:endParaRPr lang="en-US" sz="1200" b="1" i="1"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tcPr>
                </a:tc>
                <a:tc hMerge="1">
                  <a:txBody>
                    <a:bodyPr/>
                    <a:lstStyle/>
                    <a:p>
                      <a:endParaRPr lang="en-US"/>
                    </a:p>
                  </a:txBody>
                  <a:tcPr/>
                </a:tc>
                <a:tc>
                  <a:txBody>
                    <a:bodyPr/>
                    <a:lstStyle/>
                    <a:p>
                      <a:pPr algn="ctr" fontAlgn="ctr"/>
                      <a:endParaRPr lang="en-US" sz="1200" b="0" i="1" u="none" strike="noStrike" dirty="0">
                        <a:solidFill>
                          <a:srgbClr val="000000"/>
                        </a:solidFill>
                        <a:effectLst/>
                        <a:latin typeface="Calibri"/>
                      </a:endParaRPr>
                    </a:p>
                  </a:txBody>
                  <a:tcPr marL="7420" marR="7420" marT="7420" marB="0" anchor="ctr">
                    <a:lnT w="28575" cap="flat" cmpd="sng" algn="ctr">
                      <a:solidFill>
                        <a:schemeClr val="tx1"/>
                      </a:solidFill>
                      <a:prstDash val="solid"/>
                      <a:round/>
                      <a:headEnd type="none" w="med" len="med"/>
                      <a:tailEnd type="none" w="med" len="med"/>
                    </a:lnT>
                  </a:tcPr>
                </a:tc>
                <a:tc>
                  <a:txBody>
                    <a:bodyPr/>
                    <a:lstStyle/>
                    <a:p>
                      <a:pPr algn="l" fontAlgn="b"/>
                      <a:endParaRPr lang="en-US" sz="1200" b="0" i="1"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dirty="0">
                          <a:effectLst/>
                        </a:rPr>
                        <a:t>Engage deeply with a significant challenge or question within your discipline</a:t>
                      </a:r>
                      <a:endParaRPr lang="en-US" sz="1200" b="0" i="0" u="none" strike="noStrike" dirty="0">
                        <a:solidFill>
                          <a:srgbClr val="000000"/>
                        </a:solidFill>
                        <a:effectLst/>
                        <a:latin typeface="Calibri"/>
                      </a:endParaRPr>
                    </a:p>
                  </a:txBody>
                  <a:tcPr marL="7420" marR="7420" marT="7420" marB="0" anchor="ctr"/>
                </a:tc>
                <a:tc>
                  <a:txBody>
                    <a:bodyPr/>
                    <a:lstStyle/>
                    <a:p>
                      <a:pPr algn="ctr" fontAlgn="b"/>
                      <a:r>
                        <a:rPr lang="en-US" sz="1200" u="none" strike="noStrike" dirty="0">
                          <a:effectLst/>
                        </a:rPr>
                        <a:t>0.65</a:t>
                      </a:r>
                      <a:endParaRPr lang="en-US" sz="1200" b="0" i="0" u="none" strike="noStrike" dirty="0">
                        <a:solidFill>
                          <a:srgbClr val="000000"/>
                        </a:solidFill>
                        <a:effectLst/>
                        <a:latin typeface="Calibri"/>
                      </a:endParaRPr>
                    </a:p>
                  </a:txBody>
                  <a:tcPr marL="7420" marR="7420" marT="7420" marB="0" anchor="b"/>
                </a:tc>
                <a:tc>
                  <a:txBody>
                    <a:bodyPr/>
                    <a:lstStyle/>
                    <a:p>
                      <a:pPr algn="ctr" fontAlgn="b"/>
                      <a:r>
                        <a:rPr lang="en-US" sz="1200" u="none" strike="noStrike">
                          <a:effectLst/>
                        </a:rPr>
                        <a:t>0.43</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03"/>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Write in the specific style or format of your discipline</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dirty="0">
                          <a:effectLst/>
                        </a:rPr>
                        <a:t>0.59</a:t>
                      </a:r>
                      <a:endParaRPr lang="en-US" sz="1200" b="0" i="0" u="none" strike="noStrike" dirty="0">
                        <a:solidFill>
                          <a:srgbClr val="000000"/>
                        </a:solidFill>
                        <a:effectLst/>
                        <a:latin typeface="Calibri"/>
                      </a:endParaRPr>
                    </a:p>
                  </a:txBody>
                  <a:tcPr marL="7420" marR="7420" marT="7420" marB="0" anchor="b"/>
                </a:tc>
                <a:tc>
                  <a:txBody>
                    <a:bodyPr/>
                    <a:lstStyle/>
                    <a:p>
                      <a:pPr algn="ctr" fontAlgn="b"/>
                      <a:r>
                        <a:rPr lang="en-US" sz="1200" u="none" strike="noStrike">
                          <a:effectLst/>
                        </a:rPr>
                        <a:t>0.35</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04"/>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Use research methods from your discipline in field or applied settings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dirty="0">
                          <a:effectLst/>
                        </a:rPr>
                        <a:t>0.75</a:t>
                      </a:r>
                      <a:endParaRPr lang="en-US" sz="1200" b="0" i="0" u="none" strike="noStrike" dirty="0">
                        <a:solidFill>
                          <a:srgbClr val="000000"/>
                        </a:solidFill>
                        <a:effectLst/>
                        <a:latin typeface="Calibri"/>
                      </a:endParaRPr>
                    </a:p>
                  </a:txBody>
                  <a:tcPr marL="7420" marR="7420" marT="7420" marB="0" anchor="b"/>
                </a:tc>
                <a:tc>
                  <a:txBody>
                    <a:bodyPr/>
                    <a:lstStyle/>
                    <a:p>
                      <a:pPr algn="ctr" fontAlgn="b"/>
                      <a:r>
                        <a:rPr lang="en-US" sz="1200" u="none" strike="noStrike">
                          <a:effectLst/>
                        </a:rPr>
                        <a:t>0.57</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05"/>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Apply learning from both academic and field settings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0.57</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0.33</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06"/>
                  </a:ext>
                </a:extLst>
              </a:tr>
              <a:tr h="426887">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dirty="0">
                          <a:effectLst/>
                        </a:rPr>
                        <a:t>Describe how different perspectives would affect the interpretation of a question or issue in your discipline</a:t>
                      </a:r>
                      <a:endParaRPr lang="en-US" sz="1200" b="0" i="0" u="none" strike="noStrike" dirty="0">
                        <a:solidFill>
                          <a:srgbClr val="000000"/>
                        </a:solidFill>
                        <a:effectLst/>
                        <a:latin typeface="Calibri"/>
                      </a:endParaRPr>
                    </a:p>
                  </a:txBody>
                  <a:tcPr marL="7420" marR="7420" marT="7420" marB="0" anchor="ctr"/>
                </a:tc>
                <a:tc>
                  <a:txBody>
                    <a:bodyPr/>
                    <a:lstStyle/>
                    <a:p>
                      <a:pPr algn="ctr" fontAlgn="b"/>
                      <a:r>
                        <a:rPr lang="en-US" sz="1200" u="none" strike="noStrike" dirty="0">
                          <a:effectLst/>
                        </a:rPr>
                        <a:t>0.68</a:t>
                      </a:r>
                      <a:endParaRPr lang="en-US" sz="1200" b="0" i="0" u="none" strike="noStrike" dirty="0">
                        <a:solidFill>
                          <a:srgbClr val="000000"/>
                        </a:solidFill>
                        <a:effectLst/>
                        <a:latin typeface="Calibri"/>
                      </a:endParaRPr>
                    </a:p>
                  </a:txBody>
                  <a:tcPr marL="7420" marR="7420" marT="7420" marB="0" anchor="b"/>
                </a:tc>
                <a:tc>
                  <a:txBody>
                    <a:bodyPr/>
                    <a:lstStyle/>
                    <a:p>
                      <a:pPr algn="ctr" fontAlgn="b"/>
                      <a:r>
                        <a:rPr lang="en-US" sz="1200" u="none" strike="noStrike">
                          <a:effectLst/>
                        </a:rPr>
                        <a:t>0.46</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07"/>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dirty="0">
                          <a:effectLst/>
                        </a:rPr>
                        <a:t>Weigh the meaning and significance of evidence</a:t>
                      </a:r>
                      <a:endParaRPr lang="en-US" sz="1200" b="0" i="0" u="none" strike="noStrike" dirty="0">
                        <a:solidFill>
                          <a:srgbClr val="000000"/>
                        </a:solidFill>
                        <a:effectLst/>
                        <a:latin typeface="Calibri"/>
                      </a:endParaRPr>
                    </a:p>
                  </a:txBody>
                  <a:tcPr marL="7420" marR="7420" marT="7420" marB="0" anchor="ctr"/>
                </a:tc>
                <a:tc>
                  <a:txBody>
                    <a:bodyPr/>
                    <a:lstStyle/>
                    <a:p>
                      <a:pPr algn="ctr" fontAlgn="b"/>
                      <a:r>
                        <a:rPr lang="en-US" sz="1200" u="none" strike="noStrike">
                          <a:effectLst/>
                        </a:rPr>
                        <a:t>0.64</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dirty="0">
                          <a:effectLst/>
                        </a:rPr>
                        <a:t>0.41</a:t>
                      </a:r>
                      <a:endParaRPr lang="en-US" sz="1200" b="0" i="0" u="none" strike="noStrike" dirty="0">
                        <a:solidFill>
                          <a:srgbClr val="000000"/>
                        </a:solidFill>
                        <a:effectLst/>
                        <a:latin typeface="Calibri"/>
                      </a:endParaRPr>
                    </a:p>
                  </a:txBody>
                  <a:tcPr marL="7420" marR="7420" marT="7420" marB="0" anchor="b"/>
                </a:tc>
                <a:extLst>
                  <a:ext uri="{0D108BD9-81ED-4DB2-BD59-A6C34878D82A}">
                    <a16:rowId xmlns:a16="http://schemas.microsoft.com/office/drawing/2014/main" val="10008"/>
                  </a:ext>
                </a:extLst>
              </a:tr>
              <a:tr h="285910">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endParaRPr lang="en-US" sz="1200" b="0" i="0" u="none" strike="noStrike" dirty="0">
                        <a:solidFill>
                          <a:srgbClr val="000000"/>
                        </a:solidFill>
                        <a:effectLst/>
                        <a:latin typeface="Calibri"/>
                      </a:endParaRPr>
                    </a:p>
                  </a:txBody>
                  <a:tcPr marL="7420" marR="7420" marT="7420" marB="0" anchor="ctr"/>
                </a:tc>
                <a:tc>
                  <a:txBody>
                    <a:bodyPr/>
                    <a:lstStyle/>
                    <a:p>
                      <a:pPr algn="ctr" fontAlgn="b"/>
                      <a:endParaRPr lang="en-US" sz="1200" b="0" i="0" u="none" strike="noStrike">
                        <a:solidFill>
                          <a:srgbClr val="000000"/>
                        </a:solidFill>
                        <a:effectLst/>
                        <a:latin typeface="Calibri"/>
                      </a:endParaRPr>
                    </a:p>
                  </a:txBody>
                  <a:tcPr marL="7420" marR="7420" marT="7420" marB="0" anchor="b"/>
                </a:tc>
                <a:tc>
                  <a:txBody>
                    <a:bodyPr/>
                    <a:lstStyle/>
                    <a:p>
                      <a:pPr algn="ctr" fontAlgn="b"/>
                      <a:endParaRPr lang="en-US" sz="1200" b="0" i="0" u="none" strike="noStrike" dirty="0">
                        <a:solidFill>
                          <a:srgbClr val="000000"/>
                        </a:solidFill>
                        <a:effectLst/>
                        <a:latin typeface="Calibri"/>
                      </a:endParaRPr>
                    </a:p>
                  </a:txBody>
                  <a:tcPr marL="7420" marR="7420" marT="7420" marB="0" anchor="b"/>
                </a:tc>
                <a:extLst>
                  <a:ext uri="{0D108BD9-81ED-4DB2-BD59-A6C34878D82A}">
                    <a16:rowId xmlns:a16="http://schemas.microsoft.com/office/drawing/2014/main" val="10009"/>
                  </a:ext>
                </a:extLst>
              </a:tr>
              <a:tr h="142955">
                <a:tc gridSpan="2">
                  <a:txBody>
                    <a:bodyPr/>
                    <a:lstStyle/>
                    <a:p>
                      <a:pPr algn="l" fontAlgn="b"/>
                      <a:r>
                        <a:rPr lang="en-US" sz="1200" u="none" strike="noStrike" dirty="0">
                          <a:effectLst/>
                        </a:rPr>
                        <a:t>Student-Centered Pedagogy</a:t>
                      </a:r>
                      <a:endParaRPr lang="en-US" sz="1200" b="1" i="1" u="none" strike="noStrike" dirty="0">
                        <a:solidFill>
                          <a:srgbClr val="000000"/>
                        </a:solidFill>
                        <a:effectLst/>
                        <a:latin typeface="Calibri"/>
                      </a:endParaRPr>
                    </a:p>
                  </a:txBody>
                  <a:tcPr marL="7420" marR="7420" marT="7420" marB="0" anchor="b"/>
                </a:tc>
                <a:tc hMerge="1">
                  <a:txBody>
                    <a:bodyPr/>
                    <a:lstStyle/>
                    <a:p>
                      <a:endParaRPr lang="en-US"/>
                    </a:p>
                  </a:txBody>
                  <a:tcPr/>
                </a:tc>
                <a:tc>
                  <a:txBody>
                    <a:bodyPr/>
                    <a:lstStyle/>
                    <a:p>
                      <a:pPr algn="ctr" fontAlgn="ctr"/>
                      <a:endParaRPr lang="en-US" sz="1200" b="0" i="1" u="none" strike="noStrike">
                        <a:solidFill>
                          <a:srgbClr val="000000"/>
                        </a:solidFill>
                        <a:effectLst/>
                        <a:latin typeface="Calibri"/>
                      </a:endParaRPr>
                    </a:p>
                  </a:txBody>
                  <a:tcPr marL="7420" marR="7420" marT="7420" marB="0" anchor="ctr"/>
                </a:tc>
                <a:tc>
                  <a:txBody>
                    <a:bodyPr/>
                    <a:lstStyle/>
                    <a:p>
                      <a:pPr algn="ctr" fontAlgn="b"/>
                      <a:endParaRPr lang="en-US" sz="1200" b="0" i="1"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0"/>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Class discussions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0.63</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0.40</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1"/>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Cooperative learning (small groups)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0.58</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0.34</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2"/>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Experiential learning/Field studies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0.54</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0.29</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3"/>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Performances/Demonstrations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0.48</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0.23</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4"/>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Group projects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0.59</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0.34</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5"/>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Student-selected topics for course content</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0.51</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0.26</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6"/>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Reflective writing/journaling</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0.54</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0.29</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7"/>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Using real-life problems</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0.50</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0.25</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8"/>
                  </a:ext>
                </a:extLst>
              </a:tr>
              <a:tr h="142955">
                <a:tc>
                  <a:txBody>
                    <a:bodyPr/>
                    <a:lstStyle/>
                    <a:p>
                      <a:pPr algn="l" fontAlgn="b"/>
                      <a:endParaRPr lang="en-US" sz="1200" b="0" i="0" u="none" strike="noStrike">
                        <a:solidFill>
                          <a:srgbClr val="000000"/>
                        </a:solidFill>
                        <a:effectLst/>
                        <a:latin typeface="Calibri"/>
                      </a:endParaRPr>
                    </a:p>
                  </a:txBody>
                  <a:tcPr marL="7420" marR="7420" marT="7420" marB="0" anchor="b"/>
                </a:tc>
                <a:tc>
                  <a:txBody>
                    <a:bodyPr/>
                    <a:lstStyle/>
                    <a:p>
                      <a:pPr algn="l" fontAlgn="ctr"/>
                      <a:r>
                        <a:rPr lang="en-US" sz="1200" u="none" strike="noStrike">
                          <a:effectLst/>
                        </a:rPr>
                        <a:t>Using student inquiry to drive learning</a:t>
                      </a:r>
                      <a:endParaRPr lang="en-US" sz="1200" b="0" i="0" u="none" strike="noStrike">
                        <a:solidFill>
                          <a:srgbClr val="000000"/>
                        </a:solidFill>
                        <a:effectLst/>
                        <a:latin typeface="Calibri"/>
                      </a:endParaRPr>
                    </a:p>
                  </a:txBody>
                  <a:tcPr marL="7420" marR="7420" marT="7420" marB="0" anchor="ctr"/>
                </a:tc>
                <a:tc>
                  <a:txBody>
                    <a:bodyPr/>
                    <a:lstStyle/>
                    <a:p>
                      <a:pPr algn="ctr" fontAlgn="b"/>
                      <a:r>
                        <a:rPr lang="en-US" sz="1200" u="none" strike="noStrike">
                          <a:effectLst/>
                        </a:rPr>
                        <a:t>0.58</a:t>
                      </a:r>
                      <a:endParaRPr lang="en-US" sz="1200" b="0" i="0" u="none" strike="noStrike">
                        <a:solidFill>
                          <a:srgbClr val="000000"/>
                        </a:solidFill>
                        <a:effectLst/>
                        <a:latin typeface="Calibri"/>
                      </a:endParaRPr>
                    </a:p>
                  </a:txBody>
                  <a:tcPr marL="7420" marR="7420" marT="7420" marB="0" anchor="b"/>
                </a:tc>
                <a:tc>
                  <a:txBody>
                    <a:bodyPr/>
                    <a:lstStyle/>
                    <a:p>
                      <a:pPr algn="ctr" fontAlgn="b"/>
                      <a:r>
                        <a:rPr lang="en-US" sz="1200" u="none" strike="noStrike">
                          <a:effectLst/>
                        </a:rPr>
                        <a:t>0.34</a:t>
                      </a:r>
                      <a:endParaRPr lang="en-US" sz="1200" b="0" i="0" u="none" strike="noStrike">
                        <a:solidFill>
                          <a:srgbClr val="000000"/>
                        </a:solidFill>
                        <a:effectLst/>
                        <a:latin typeface="Calibri"/>
                      </a:endParaRPr>
                    </a:p>
                  </a:txBody>
                  <a:tcPr marL="7420" marR="7420" marT="7420" marB="0" anchor="b"/>
                </a:tc>
                <a:extLst>
                  <a:ext uri="{0D108BD9-81ED-4DB2-BD59-A6C34878D82A}">
                    <a16:rowId xmlns:a16="http://schemas.microsoft.com/office/drawing/2014/main" val="10019"/>
                  </a:ext>
                </a:extLst>
              </a:tr>
              <a:tr h="142955">
                <a:tc>
                  <a:txBody>
                    <a:bodyPr/>
                    <a:lstStyle/>
                    <a:p>
                      <a:pPr algn="l" fontAlgn="b"/>
                      <a:endParaRPr lang="en-US" sz="1200" b="0" i="0" u="none" strike="noStrike" dirty="0">
                        <a:solidFill>
                          <a:srgbClr val="000000"/>
                        </a:solidFill>
                        <a:effectLst/>
                        <a:latin typeface="Calibri"/>
                      </a:endParaRPr>
                    </a:p>
                  </a:txBody>
                  <a:tcPr marL="7420" marR="7420" marT="7420" marB="0" anchor="b">
                    <a:lnB w="28575"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Student presentations</a:t>
                      </a:r>
                      <a:endParaRPr lang="en-US" sz="1200" b="0" i="0" u="none" strike="noStrike" dirty="0">
                        <a:solidFill>
                          <a:srgbClr val="000000"/>
                        </a:solidFill>
                        <a:effectLst/>
                        <a:latin typeface="Calibri"/>
                      </a:endParaRPr>
                    </a:p>
                  </a:txBody>
                  <a:tcPr marL="7420" marR="7420" marT="7420" marB="0" anchor="ctr">
                    <a:lnB w="28575"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0.63</a:t>
                      </a:r>
                      <a:endParaRPr lang="en-US" sz="1200" b="0" i="0" u="none" strike="noStrike" dirty="0">
                        <a:solidFill>
                          <a:srgbClr val="000000"/>
                        </a:solidFill>
                        <a:effectLst/>
                        <a:latin typeface="Calibri"/>
                      </a:endParaRPr>
                    </a:p>
                  </a:txBody>
                  <a:tcPr marL="7420" marR="7420" marT="7420" marB="0" anchor="b">
                    <a:lnB w="28575"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0.40</a:t>
                      </a:r>
                      <a:endParaRPr lang="en-US" sz="1200" b="0" i="0" u="none" strike="noStrike" dirty="0">
                        <a:solidFill>
                          <a:srgbClr val="000000"/>
                        </a:solidFill>
                        <a:effectLst/>
                        <a:latin typeface="Calibri"/>
                      </a:endParaRPr>
                    </a:p>
                  </a:txBody>
                  <a:tcPr marL="7420" marR="7420" marT="7420" marB="0" anchor="b">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142955">
                <a:tc gridSpan="3">
                  <a:txBody>
                    <a:bodyPr/>
                    <a:lstStyle/>
                    <a:p>
                      <a:pPr algn="l" fontAlgn="b"/>
                      <a:r>
                        <a:rPr lang="en-US" sz="1200" u="none" strike="noStrike" dirty="0">
                          <a:effectLst/>
                        </a:rPr>
                        <a:t>Note: n=4,548 STEM faculty across 262 institutions.</a:t>
                      </a:r>
                      <a:endParaRPr lang="en-US" sz="1200" b="0" i="0"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dirty="0">
                        <a:solidFill>
                          <a:srgbClr val="000000"/>
                        </a:solidFill>
                        <a:effectLst/>
                        <a:latin typeface="Calibri"/>
                      </a:endParaRPr>
                    </a:p>
                  </a:txBody>
                  <a:tcPr marL="7420" marR="7420" marT="7420" marB="0" anchor="b">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256600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 Direct Effects with Controls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87934526"/>
              </p:ext>
            </p:extLst>
          </p:nvPr>
        </p:nvGraphicFramePr>
        <p:xfrm>
          <a:off x="152398" y="1524000"/>
          <a:ext cx="8839202" cy="4952998"/>
        </p:xfrm>
        <a:graphic>
          <a:graphicData uri="http://schemas.openxmlformats.org/drawingml/2006/table">
            <a:tbl>
              <a:tblPr>
                <a:tableStyleId>{2D5ABB26-0587-4C30-8999-92F81FD0307C}</a:tableStyleId>
              </a:tblPr>
              <a:tblGrid>
                <a:gridCol w="746646">
                  <a:extLst>
                    <a:ext uri="{9D8B030D-6E8A-4147-A177-3AD203B41FA5}">
                      <a16:colId xmlns:a16="http://schemas.microsoft.com/office/drawing/2014/main" val="20000"/>
                    </a:ext>
                  </a:extLst>
                </a:gridCol>
                <a:gridCol w="4421546">
                  <a:extLst>
                    <a:ext uri="{9D8B030D-6E8A-4147-A177-3AD203B41FA5}">
                      <a16:colId xmlns:a16="http://schemas.microsoft.com/office/drawing/2014/main" val="20001"/>
                    </a:ext>
                  </a:extLst>
                </a:gridCol>
                <a:gridCol w="731091">
                  <a:extLst>
                    <a:ext uri="{9D8B030D-6E8A-4147-A177-3AD203B41FA5}">
                      <a16:colId xmlns:a16="http://schemas.microsoft.com/office/drawing/2014/main" val="20002"/>
                    </a:ext>
                  </a:extLst>
                </a:gridCol>
                <a:gridCol w="731091">
                  <a:extLst>
                    <a:ext uri="{9D8B030D-6E8A-4147-A177-3AD203B41FA5}">
                      <a16:colId xmlns:a16="http://schemas.microsoft.com/office/drawing/2014/main" val="20003"/>
                    </a:ext>
                  </a:extLst>
                </a:gridCol>
                <a:gridCol w="731091">
                  <a:extLst>
                    <a:ext uri="{9D8B030D-6E8A-4147-A177-3AD203B41FA5}">
                      <a16:colId xmlns:a16="http://schemas.microsoft.com/office/drawing/2014/main" val="20004"/>
                    </a:ext>
                  </a:extLst>
                </a:gridCol>
                <a:gridCol w="731091">
                  <a:extLst>
                    <a:ext uri="{9D8B030D-6E8A-4147-A177-3AD203B41FA5}">
                      <a16:colId xmlns:a16="http://schemas.microsoft.com/office/drawing/2014/main" val="20005"/>
                    </a:ext>
                  </a:extLst>
                </a:gridCol>
                <a:gridCol w="746646">
                  <a:extLst>
                    <a:ext uri="{9D8B030D-6E8A-4147-A177-3AD203B41FA5}">
                      <a16:colId xmlns:a16="http://schemas.microsoft.com/office/drawing/2014/main" val="20006"/>
                    </a:ext>
                  </a:extLst>
                </a:gridCol>
              </a:tblGrid>
              <a:tr h="234928">
                <a:tc>
                  <a:txBody>
                    <a:bodyPr/>
                    <a:lstStyle/>
                    <a:p>
                      <a:pPr algn="l" fontAlgn="b"/>
                      <a:r>
                        <a:rPr lang="en-US" sz="1200" u="none" strike="noStrike" dirty="0">
                          <a:effectLst/>
                        </a:rPr>
                        <a:t>.</a:t>
                      </a:r>
                      <a:endParaRPr lang="en-US" sz="1200" b="0" i="0" u="none" strike="noStrike" dirty="0">
                        <a:solidFill>
                          <a:srgbClr val="000000"/>
                        </a:solidFill>
                        <a:effectLst/>
                        <a:latin typeface="+mn-lt"/>
                      </a:endParaRPr>
                    </a:p>
                  </a:txBody>
                  <a:tcPr marL="9525" marR="9525" marT="9525" marB="0" anchor="b"/>
                </a:tc>
                <a:tc>
                  <a:txBody>
                    <a:bodyPr/>
                    <a:lstStyle/>
                    <a:p>
                      <a:pPr algn="l" fontAlgn="b"/>
                      <a:endParaRPr lang="en-US" sz="1200" b="0" i="0" u="none" strike="noStrike" dirty="0">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441404">
                <a:tc gridSpan="7">
                  <a:txBody>
                    <a:bodyPr/>
                    <a:lstStyle/>
                    <a:p>
                      <a:pPr algn="l" fontAlgn="b"/>
                      <a:r>
                        <a:rPr lang="en-US" sz="1200" u="none" strike="noStrike" dirty="0">
                          <a:effectLst/>
                        </a:rPr>
                        <a:t>Parameter estimates for direct effects in the SEM  model for Research-Teaching Nexus; Three Control Variables Added </a:t>
                      </a:r>
                      <a:endParaRPr lang="en-US" sz="1200" b="1" i="1" u="none" strike="noStrike" dirty="0">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100" b="1" i="1"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256064">
                <a:tc>
                  <a:txBody>
                    <a:bodyPr/>
                    <a:lstStyle/>
                    <a:p>
                      <a:pPr algn="l" fontAlgn="b"/>
                      <a:r>
                        <a:rPr lang="en-US" sz="1200" u="none" strike="noStrike" dirty="0">
                          <a:effectLst/>
                        </a:rPr>
                        <a:t> </a:t>
                      </a:r>
                      <a:r>
                        <a:rPr lang="en-US" sz="1200" b="1" u="none" strike="noStrike" dirty="0">
                          <a:effectLst/>
                        </a:rPr>
                        <a:t>Variable</a:t>
                      </a:r>
                      <a:endParaRPr lang="en-US" sz="1200" b="1"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 </a:t>
                      </a:r>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b</a:t>
                      </a:r>
                      <a:endParaRPr lang="en-US" sz="1200" b="1"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l-GR" sz="1200" b="1" u="none" strike="noStrike" dirty="0">
                          <a:effectLst/>
                        </a:rPr>
                        <a:t>β</a:t>
                      </a:r>
                      <a:endParaRPr lang="el-GR" sz="1200" b="1"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Sig.</a:t>
                      </a:r>
                      <a:endParaRPr lang="en-US" sz="1200" b="1"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S.E.</a:t>
                      </a:r>
                      <a:endParaRPr lang="en-US" sz="1200" b="1"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b"/>
                      <a:endParaRPr lang="en-US" sz="1100" b="1"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4928">
                <a:tc gridSpan="2">
                  <a:txBody>
                    <a:bodyPr/>
                    <a:lstStyle/>
                    <a:p>
                      <a:pPr algn="l" fontAlgn="b"/>
                      <a:r>
                        <a:rPr lang="en-US" sz="1200" u="none" strike="noStrike" dirty="0">
                          <a:effectLst/>
                        </a:rPr>
                        <a:t>Teaching-Research Nexus</a:t>
                      </a:r>
                      <a:endParaRPr lang="en-US" sz="1200" b="1" i="1"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hMerge="1">
                  <a:txBody>
                    <a:bodyPr/>
                    <a:lstStyle/>
                    <a:p>
                      <a:endParaRPr lang="en-US"/>
                    </a:p>
                  </a:txBody>
                  <a:tcPr/>
                </a:tc>
                <a:tc>
                  <a:txBody>
                    <a:bodyPr/>
                    <a:lstStyle/>
                    <a:p>
                      <a:pPr algn="ctr" fontAlgn="b"/>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ctr" fontAlgn="b"/>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ctr" fontAlgn="b"/>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ctr" fontAlgn="b"/>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a:txBody>
                    <a:bodyPr/>
                    <a:lstStyle/>
                    <a:p>
                      <a:pPr algn="l" fontAlgn="b"/>
                      <a:endParaRPr lang="en-US" sz="1100" b="0" i="0" u="none" strike="noStrike" dirty="0">
                        <a:solidFill>
                          <a:srgbClr val="000000"/>
                        </a:solidFill>
                        <a:effectLst/>
                        <a:latin typeface="Calibri"/>
                      </a:endParaRPr>
                    </a:p>
                  </a:txBody>
                  <a:tcPr marL="9525" marR="9525" marT="9525" marB="0" anchor="b">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234928">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dirty="0">
                          <a:effectLst/>
                        </a:rPr>
                        <a:t>Sex of Faculty</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0.16</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0.05</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469856">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dirty="0">
                          <a:effectLst/>
                        </a:rPr>
                        <a:t>Number of courses teaching the term survey was taken at all  institutions in which the individual teaches (e.g., 0, 1, 2, 3)</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dirty="0">
                          <a:effectLst/>
                        </a:rPr>
                        <a:t>0.13</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0.12</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dirty="0">
                          <a:effectLst/>
                        </a:rPr>
                        <a:t>***</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34928">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dirty="0">
                          <a:effectLst/>
                        </a:rPr>
                        <a:t>Academic Rank (Higher number indicating more junior faculty)</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-0.03</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-0.02</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n.s.</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234928">
                <a:tc gridSpan="2">
                  <a:txBody>
                    <a:bodyPr/>
                    <a:lstStyle/>
                    <a:p>
                      <a:pPr algn="l" fontAlgn="b"/>
                      <a:r>
                        <a:rPr lang="en-US" sz="1200" u="none" strike="noStrike" dirty="0">
                          <a:effectLst/>
                        </a:rPr>
                        <a:t>Scholarly Productivity</a:t>
                      </a:r>
                      <a:endParaRPr lang="en-US" sz="1200" b="1" i="1" u="none" strike="noStrike" dirty="0">
                        <a:solidFill>
                          <a:srgbClr val="000000"/>
                        </a:solidFill>
                        <a:effectLst/>
                        <a:latin typeface="+mn-lt"/>
                      </a:endParaRPr>
                    </a:p>
                  </a:txBody>
                  <a:tcPr marL="9525" marR="9525" marT="9525" marB="0" anchor="b"/>
                </a:tc>
                <a:tc hMerge="1">
                  <a:txBody>
                    <a:bodyPr/>
                    <a:lstStyle/>
                    <a:p>
                      <a:endParaRPr lang="en-US"/>
                    </a:p>
                  </a:txBody>
                  <a:tcPr/>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234928">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a:effectLst/>
                        </a:rPr>
                        <a:t>Sex of Faculty</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-0.43</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-1.77</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dirty="0">
                          <a:effectLst/>
                        </a:rPr>
                        <a:t>***</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469856">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a:effectLst/>
                        </a:rPr>
                        <a:t>Number of courses teaching the term survey was taken at all  institutions in which the individual teaches (e.g., 0, 1, 2, 3)</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-0.25</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-0.31</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234928">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a:effectLst/>
                        </a:rPr>
                        <a:t>Academic Rank (Higher number indicating more junior faculty)</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-0.49</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-0.34</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0.01</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234928">
                <a:tc gridSpan="2">
                  <a:txBody>
                    <a:bodyPr/>
                    <a:lstStyle/>
                    <a:p>
                      <a:pPr algn="l" fontAlgn="b"/>
                      <a:r>
                        <a:rPr lang="en-US" sz="1200" u="none" strike="noStrike" dirty="0">
                          <a:effectLst/>
                        </a:rPr>
                        <a:t>Student Centered/Engaged Teaching</a:t>
                      </a:r>
                      <a:endParaRPr lang="en-US" sz="1200" b="1" i="1" u="none" strike="noStrike" dirty="0">
                        <a:solidFill>
                          <a:srgbClr val="000000"/>
                        </a:solidFill>
                        <a:effectLst/>
                        <a:latin typeface="+mn-lt"/>
                      </a:endParaRPr>
                    </a:p>
                  </a:txBody>
                  <a:tcPr marL="9525" marR="9525" marT="9525" marB="0" anchor="b"/>
                </a:tc>
                <a:tc hMerge="1">
                  <a:txBody>
                    <a:bodyPr/>
                    <a:lstStyle/>
                    <a:p>
                      <a:endParaRPr lang="en-US"/>
                    </a:p>
                  </a:txBody>
                  <a:tcPr/>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234928">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dirty="0">
                          <a:effectLst/>
                        </a:rPr>
                        <a:t>Sex of Faculty</a:t>
                      </a:r>
                      <a:endParaRPr lang="en-US" sz="1200" b="0" i="0" u="none" strike="noStrike" dirty="0">
                        <a:solidFill>
                          <a:srgbClr val="000000"/>
                        </a:solidFill>
                        <a:effectLst/>
                        <a:latin typeface="+mn-lt"/>
                      </a:endParaRPr>
                    </a:p>
                  </a:txBody>
                  <a:tcPr marL="9525" marR="9525" marT="9525" marB="0" anchor="b"/>
                </a:tc>
                <a:tc>
                  <a:txBody>
                    <a:bodyPr/>
                    <a:lstStyle/>
                    <a:p>
                      <a:pPr algn="ctr" fontAlgn="b"/>
                      <a:r>
                        <a:rPr lang="en-US" sz="1200" u="none" strike="noStrike">
                          <a:effectLst/>
                        </a:rPr>
                        <a:t>0.51</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0.24</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dirty="0">
                          <a:effectLst/>
                        </a:rPr>
                        <a:t>0.02</a:t>
                      </a:r>
                      <a:endParaRPr lang="en-US" sz="1200" b="0" i="0" u="none" strike="noStrike" dirty="0">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469856">
                <a:tc>
                  <a:txBody>
                    <a:bodyPr/>
                    <a:lstStyle/>
                    <a:p>
                      <a:pPr algn="l" fontAlgn="b"/>
                      <a:endParaRPr lang="en-US" sz="1200" b="0" i="0" u="none" strike="noStrike">
                        <a:solidFill>
                          <a:srgbClr val="000000"/>
                        </a:solidFill>
                        <a:effectLst/>
                        <a:latin typeface="+mn-lt"/>
                      </a:endParaRPr>
                    </a:p>
                  </a:txBody>
                  <a:tcPr marL="9525" marR="9525" marT="9525" marB="0" anchor="b"/>
                </a:tc>
                <a:tc>
                  <a:txBody>
                    <a:bodyPr/>
                    <a:lstStyle/>
                    <a:p>
                      <a:pPr algn="l" fontAlgn="b"/>
                      <a:r>
                        <a:rPr lang="en-US" sz="1200" u="none" strike="noStrike">
                          <a:effectLst/>
                        </a:rPr>
                        <a:t>Number of courses teaching the term survey was taken at all  institutions in which the individual teaches (e.g., 0, 1, 2, 3)</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0.07</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0.09</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tc>
                <a:tc>
                  <a:txBody>
                    <a:bodyPr/>
                    <a:lstStyle/>
                    <a:p>
                      <a:pPr algn="ctr" fontAlgn="b"/>
                      <a:r>
                        <a:rPr lang="en-US" sz="1200" u="none" strike="noStrike">
                          <a:effectLst/>
                        </a:rPr>
                        <a:t>0.02</a:t>
                      </a:r>
                      <a:endParaRPr lang="en-US" sz="1200" b="0" i="0" u="none" strike="noStrike">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243870">
                <a:tc>
                  <a:txBody>
                    <a:bodyPr/>
                    <a:lstStyle/>
                    <a:p>
                      <a:pPr algn="l" fontAlgn="b"/>
                      <a:r>
                        <a:rPr lang="en-US" sz="1200" u="none" strike="noStrike">
                          <a:effectLst/>
                        </a:rPr>
                        <a:t> </a:t>
                      </a:r>
                      <a:endParaRPr lang="en-US" sz="1200" b="0" i="0" u="none" strike="noStrike">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Academic Rank (Higher number indicating more junior faculty)</a:t>
                      </a:r>
                      <a:endParaRPr lang="en-US" sz="1200" b="0" i="0" u="none" strike="noStrike" dirty="0">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0.11</a:t>
                      </a:r>
                      <a:endParaRPr lang="en-US" sz="1200" b="0" i="0" u="none" strike="noStrike">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0.09</a:t>
                      </a:r>
                      <a:endParaRPr lang="en-US" sz="1200" b="0" i="0" u="none" strike="noStrike">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a:t>
                      </a:r>
                      <a:endParaRPr lang="en-US" sz="1200" b="0" i="0" u="none" strike="noStrike">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0.02</a:t>
                      </a:r>
                      <a:endParaRPr lang="en-US" sz="1200" b="0" i="0" u="none" strike="noStrike" dirty="0">
                        <a:solidFill>
                          <a:srgbClr val="000000"/>
                        </a:solidFill>
                        <a:effectLst/>
                        <a:latin typeface="+mn-lt"/>
                      </a:endParaRPr>
                    </a:p>
                  </a:txBody>
                  <a:tcPr marL="9525" marR="9525" marT="9525" marB="0" anchor="b">
                    <a:lnB w="28575" cap="flat" cmpd="sng" algn="ctr">
                      <a:solidFill>
                        <a:schemeClr val="tx1"/>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43870">
                <a:tc gridSpan="7">
                  <a:txBody>
                    <a:bodyPr/>
                    <a:lstStyle/>
                    <a:p>
                      <a:pPr algn="l" fontAlgn="b"/>
                      <a:r>
                        <a:rPr lang="en-US" sz="1200" u="none" strike="noStrike" dirty="0">
                          <a:effectLst/>
                        </a:rPr>
                        <a:t>Note: n=4,548 STEM faculty across 262 institutions.;     χ²=1612.284     </a:t>
                      </a:r>
                      <a:r>
                        <a:rPr lang="en-US" sz="1200" u="none" strike="noStrike" dirty="0" err="1">
                          <a:effectLst/>
                        </a:rPr>
                        <a:t>df</a:t>
                      </a:r>
                      <a:r>
                        <a:rPr lang="en-US" sz="1200" u="none" strike="noStrike" dirty="0">
                          <a:effectLst/>
                        </a:rPr>
                        <a:t>=174;       CFI=.95;     RMSEA=.043     SRMR=.035</a:t>
                      </a:r>
                      <a:endParaRPr lang="en-US" sz="1200" b="0" i="0" u="none" strike="noStrike" dirty="0">
                        <a:solidFill>
                          <a:srgbClr val="000000"/>
                        </a:solidFill>
                        <a:effectLst/>
                        <a:latin typeface="+mn-lt"/>
                      </a:endParaRPr>
                    </a:p>
                  </a:txBody>
                  <a:tcPr marL="9525" marR="9525" marT="9525" marB="0" anchor="b">
                    <a:lnT w="28575"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43870">
                <a:tc gridSpan="2">
                  <a:txBody>
                    <a:bodyPr/>
                    <a:lstStyle/>
                    <a:p>
                      <a:pPr algn="l" fontAlgn="b"/>
                      <a:r>
                        <a:rPr lang="en-US" sz="1200" u="none" strike="noStrike" dirty="0">
                          <a:effectLst/>
                        </a:rPr>
                        <a:t>***p&lt;.001</a:t>
                      </a:r>
                      <a:endParaRPr lang="en-US" sz="1200" b="0" i="0" u="none" strike="noStrike" dirty="0">
                        <a:solidFill>
                          <a:srgbClr val="000000"/>
                        </a:solidFill>
                        <a:effectLst/>
                        <a:latin typeface="+mn-lt"/>
                      </a:endParaRPr>
                    </a:p>
                  </a:txBody>
                  <a:tcPr marL="9525" marR="9525" marT="9525" marB="0" anchor="b"/>
                </a:tc>
                <a:tc hMerge="1">
                  <a:txBody>
                    <a:bodyPr/>
                    <a:lstStyle/>
                    <a:p>
                      <a:endParaRPr lang="en-US"/>
                    </a:p>
                  </a:txBody>
                  <a:tcPr/>
                </a:tc>
                <a:tc>
                  <a:txBody>
                    <a:bodyPr/>
                    <a:lstStyle/>
                    <a:p>
                      <a:pPr algn="ctr" fontAlgn="b"/>
                      <a:endParaRPr lang="en-US" sz="1200" b="0" i="0" u="none" strike="noStrike" dirty="0">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a:solidFill>
                          <a:srgbClr val="000000"/>
                        </a:solidFill>
                        <a:effectLst/>
                        <a:latin typeface="+mn-lt"/>
                      </a:endParaRPr>
                    </a:p>
                  </a:txBody>
                  <a:tcPr marL="9525" marR="9525" marT="9525" marB="0" anchor="b"/>
                </a:tc>
                <a:tc>
                  <a:txBody>
                    <a:bodyPr/>
                    <a:lstStyle/>
                    <a:p>
                      <a:pPr algn="ctr" fontAlgn="b"/>
                      <a:endParaRPr lang="en-US" sz="1200" b="0" i="0" u="none" strike="noStrike" dirty="0">
                        <a:solidFill>
                          <a:srgbClr val="000000"/>
                        </a:solidFill>
                        <a:effectLst/>
                        <a:latin typeface="+mn-lt"/>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6503492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1879</TotalTime>
  <Words>2612</Words>
  <Application>Microsoft Office PowerPoint</Application>
  <PresentationFormat>On-screen Show (4:3)</PresentationFormat>
  <Paragraphs>441</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Constantia</vt:lpstr>
      <vt:lpstr>Wingdings</vt:lpstr>
      <vt:lpstr>Clarity</vt:lpstr>
      <vt:lpstr>The Nexus of Knowledge Production and Acquisition: Integrating Research and Teaching in STEM Classrooms </vt:lpstr>
      <vt:lpstr>Introduction</vt:lpstr>
      <vt:lpstr>Purpose</vt:lpstr>
      <vt:lpstr>Jones (2013): Scholarship Teaching Action Research (STAR)</vt:lpstr>
      <vt:lpstr>Methods</vt:lpstr>
      <vt:lpstr>Variables</vt:lpstr>
      <vt:lpstr>Findings: Correlation Model With No Controls</vt:lpstr>
      <vt:lpstr>Findings: Correlation Model With Controls</vt:lpstr>
      <vt:lpstr>Findings: Correlation Model With Controls</vt:lpstr>
      <vt:lpstr>PowerPoint Presentation</vt:lpstr>
      <vt:lpstr>Non-invariant structural parameters</vt:lpstr>
      <vt:lpstr>Discussion &amp; Implications</vt:lpstr>
      <vt:lpstr>Contact Information</vt:lpstr>
      <vt:lpstr>Literature Review</vt:lpstr>
      <vt:lpstr>Factor Loadings</vt:lpstr>
      <vt:lpstr>Findings: Direct Effects with Controls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Ashlee Wilkins</dc:creator>
  <cp:lastModifiedBy>Tanya Figueroa</cp:lastModifiedBy>
  <cp:revision>86</cp:revision>
  <dcterms:created xsi:type="dcterms:W3CDTF">2016-03-28T16:27:51Z</dcterms:created>
  <dcterms:modified xsi:type="dcterms:W3CDTF">2016-04-10T12:36:05Z</dcterms:modified>
</cp:coreProperties>
</file>